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256" r:id="rId2"/>
    <p:sldId id="327" r:id="rId3"/>
    <p:sldId id="328" r:id="rId4"/>
    <p:sldId id="329" r:id="rId5"/>
    <p:sldId id="330" r:id="rId6"/>
    <p:sldId id="340" r:id="rId7"/>
    <p:sldId id="341" r:id="rId8"/>
    <p:sldId id="342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3" r:id="rId19"/>
    <p:sldId id="344" r:id="rId20"/>
    <p:sldId id="260" r:id="rId21"/>
    <p:sldId id="261" r:id="rId22"/>
    <p:sldId id="262" r:id="rId23"/>
    <p:sldId id="263" r:id="rId24"/>
    <p:sldId id="345" r:id="rId25"/>
    <p:sldId id="346" r:id="rId26"/>
    <p:sldId id="347" r:id="rId27"/>
    <p:sldId id="348" r:id="rId28"/>
    <p:sldId id="349" r:id="rId29"/>
    <p:sldId id="350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19" r:id="rId80"/>
    <p:sldId id="320" r:id="rId81"/>
    <p:sldId id="321" r:id="rId82"/>
    <p:sldId id="322" r:id="rId83"/>
    <p:sldId id="323" r:id="rId84"/>
    <p:sldId id="324" r:id="rId85"/>
    <p:sldId id="325" r:id="rId8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3" autoAdjust="0"/>
    <p:restoredTop sz="79295" autoAdjust="0"/>
  </p:normalViewPr>
  <p:slideViewPr>
    <p:cSldViewPr>
      <p:cViewPr varScale="1">
        <p:scale>
          <a:sx n="99" d="100"/>
          <a:sy n="99" d="100"/>
        </p:scale>
        <p:origin x="184" y="110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2019/11/21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594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 a=1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            R(a)  a=3  -&gt;H1</a:t>
            </a:r>
          </a:p>
          <a:p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</a:t>
            </a:r>
          </a:p>
          <a:p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            a=1 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 R(a)  a=2             -&gt;H1</a:t>
            </a:r>
          </a:p>
          <a:p>
            <a:endParaRPr kumimoji="1" lang="zh-CN" altLang="en-US" dirty="0"/>
          </a:p>
          <a:p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499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 a=1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            R(a)  a=2  -&gt;H1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H3:                            R(a)  a=3  -&gt;H1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628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latin typeface="+mn-lt"/>
              </a:rPr>
              <a:t>    [ demo: date +%s shows number of seconds after the Unix epoch ]</a:t>
            </a:r>
          </a:p>
          <a:p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934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ntpdate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-d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-n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peers</a:t>
            </a:r>
            <a:endParaRPr lang="cs-CZ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kumimoji="1" lang="cs-CZ" altLang="zh-CN" dirty="0" err="1"/>
              <a:t>ntpdate</a:t>
            </a:r>
            <a:r>
              <a:rPr kumimoji="1" lang="cs-CZ" altLang="zh-CN" dirty="0"/>
              <a:t> -d </a:t>
            </a:r>
            <a:r>
              <a:rPr kumimoji="1" lang="cs-CZ" altLang="zh-CN" dirty="0" err="1"/>
              <a:t>ntp.sjtu.edu.cn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48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934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ntpdate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-d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-n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peers</a:t>
            </a:r>
            <a:endParaRPr lang="cs-CZ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477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367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0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2019/11/21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RSM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PAXOS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Consistency across multiple machines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b="1" dirty="0"/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268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64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Distributed Files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Resolving Inconsistencies</a:t>
            </a:r>
          </a:p>
          <a:p>
            <a:pPr lvl="1"/>
            <a:r>
              <a:rPr lang="en-US" altLang="zh-CN" dirty="0"/>
              <a:t>Suppose we have two computers: laptop and desktop</a:t>
            </a:r>
          </a:p>
          <a:p>
            <a:pPr lvl="1"/>
            <a:r>
              <a:rPr lang="en-US" altLang="zh-CN" dirty="0"/>
              <a:t>File could have been modified on either system</a:t>
            </a:r>
          </a:p>
          <a:p>
            <a:r>
              <a:rPr lang="en-US" altLang="zh-CN" dirty="0"/>
              <a:t>How to figure out which one was updated?</a:t>
            </a:r>
          </a:p>
          <a:p>
            <a:pPr lvl="1"/>
            <a:r>
              <a:rPr lang="en-US" altLang="zh-CN" dirty="0"/>
              <a:t>One approach: use timestamps to figure out which was updated recently</a:t>
            </a:r>
          </a:p>
          <a:p>
            <a:pPr lvl="1"/>
            <a:r>
              <a:rPr lang="en-US" altLang="zh-CN" dirty="0"/>
              <a:t>Many file synchronization tools use this approach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91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Use of Time in Computer Systems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b="1" dirty="0">
                <a:solidFill>
                  <a:srgbClr val="0096FF"/>
                </a:solidFill>
              </a:rPr>
              <a:t>Time</a:t>
            </a:r>
            <a:r>
              <a:rPr lang="en-US" altLang="zh-CN" sz="2800" dirty="0"/>
              <a:t> is used by many distributed systems</a:t>
            </a:r>
          </a:p>
          <a:p>
            <a:pPr lvl="1"/>
            <a:r>
              <a:rPr lang="en-US" altLang="zh-CN" sz="2400" dirty="0"/>
              <a:t>E.g., cache expiration (DNS, HTTP), file synchronizers, Kerberos, ..</a:t>
            </a:r>
          </a:p>
          <a:p>
            <a:pPr lvl="1"/>
            <a:r>
              <a:rPr lang="en-US" altLang="zh-CN" sz="2400" dirty="0"/>
              <a:t>Time intervals: how long did some operation take?</a:t>
            </a:r>
          </a:p>
          <a:p>
            <a:pPr lvl="1"/>
            <a:r>
              <a:rPr lang="en-US" altLang="zh-CN" sz="2400" dirty="0"/>
              <a:t>Calendar time: what time/date did some event happen at?</a:t>
            </a:r>
          </a:p>
          <a:p>
            <a:pPr lvl="1"/>
            <a:r>
              <a:rPr lang="en-US" altLang="zh-CN" sz="2400" dirty="0"/>
              <a:t>Ordering of events: in what order did some events happen?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40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Key Problem</a:t>
            </a:r>
          </a:p>
          <a:p>
            <a:pPr lvl="1"/>
            <a:r>
              <a:rPr kumimoji="1" lang="en-US" altLang="zh-CN" sz="2400" dirty="0">
                <a:solidFill>
                  <a:schemeClr val="accent2"/>
                </a:solidFill>
              </a:rPr>
              <a:t>Determine which machine has the newer version of file</a:t>
            </a:r>
          </a:p>
          <a:p>
            <a:r>
              <a:rPr kumimoji="1" lang="en-US" altLang="zh-CN" sz="2800" dirty="0" err="1"/>
              <a:t>Strawman</a:t>
            </a:r>
            <a:endParaRPr kumimoji="1" lang="en-US" altLang="zh-CN" sz="2800" dirty="0"/>
          </a:p>
          <a:p>
            <a:pPr lvl="1"/>
            <a:r>
              <a:rPr kumimoji="1" lang="en-US" altLang="zh-CN" sz="2600" dirty="0"/>
              <a:t>Use the file with the highest </a:t>
            </a:r>
            <a:r>
              <a:rPr kumimoji="1" lang="en-US" altLang="zh-CN" sz="2600" i="1" dirty="0" err="1"/>
              <a:t>mtime</a:t>
            </a:r>
            <a:r>
              <a:rPr kumimoji="1" lang="en-US" altLang="zh-CN" sz="2600" dirty="0"/>
              <a:t> timestamp</a:t>
            </a:r>
          </a:p>
          <a:p>
            <a:pPr lvl="1"/>
            <a:r>
              <a:rPr lang="en-US" altLang="zh-CN" sz="2600" dirty="0"/>
              <a:t>Works when only one side updates the file per reconciliation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77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7"/>
            <a:ext cx="8229600" cy="3960439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Better plan</a:t>
            </a:r>
          </a:p>
          <a:p>
            <a:pPr lvl="1"/>
            <a:r>
              <a:rPr lang="en-US" altLang="zh-CN" sz="2000" dirty="0"/>
              <a:t>Track last reconcile time on each machine</a:t>
            </a:r>
          </a:p>
          <a:p>
            <a:pPr lvl="1"/>
            <a:r>
              <a:rPr lang="en-US" altLang="zh-CN" sz="2000" dirty="0"/>
              <a:t>Send file if changed since then, and update last reconcile time</a:t>
            </a:r>
          </a:p>
          <a:p>
            <a:pPr lvl="1"/>
            <a:r>
              <a:rPr lang="en-US" altLang="zh-CN" sz="2000" dirty="0"/>
              <a:t>When receiving, check if local file also changed since last reconcile</a:t>
            </a:r>
            <a:endParaRPr kumimoji="1" lang="en-US" altLang="zh-CN" sz="2000" dirty="0"/>
          </a:p>
          <a:p>
            <a:r>
              <a:rPr kumimoji="1" lang="en-US" altLang="zh-CN" sz="2400" dirty="0"/>
              <a:t>New</a:t>
            </a:r>
            <a:r>
              <a:rPr kumimoji="1" lang="en-US" altLang="zh-CN" sz="2800" dirty="0"/>
              <a:t> </a:t>
            </a:r>
            <a:r>
              <a:rPr kumimoji="1" lang="en-US" altLang="zh-CN" sz="2400" dirty="0"/>
              <a:t>Outcome</a:t>
            </a:r>
          </a:p>
          <a:p>
            <a:pPr lvl="1"/>
            <a:r>
              <a:rPr kumimoji="1" lang="en-US" altLang="zh-CN" sz="2000" dirty="0"/>
              <a:t>Timestamps on two versions of a file could be concurrent</a:t>
            </a:r>
          </a:p>
          <a:p>
            <a:pPr lvl="1"/>
            <a:r>
              <a:rPr kumimoji="1" lang="en-US" altLang="zh-CN" sz="2000" dirty="0"/>
              <a:t>Key issue with optimistic concurrency control: </a:t>
            </a:r>
            <a:r>
              <a:rPr kumimoji="1" lang="en-US" altLang="zh-CN" sz="2000" u="sng" dirty="0"/>
              <a:t>optimism was unwarranted</a:t>
            </a:r>
          </a:p>
          <a:p>
            <a:pPr lvl="1"/>
            <a:r>
              <a:rPr kumimoji="1" lang="en-US" altLang="zh-CN" sz="2000" dirty="0"/>
              <a:t>Generally, try various heuristics to merge changes (text diff/merge, </a:t>
            </a:r>
            <a:r>
              <a:rPr kumimoji="1" lang="en-US" altLang="zh-CN" sz="2000" dirty="0" err="1"/>
              <a:t>etc</a:t>
            </a:r>
            <a:r>
              <a:rPr kumimoji="1" lang="en-US" altLang="zh-CN" sz="2000" dirty="0"/>
              <a:t>)</a:t>
            </a:r>
          </a:p>
          <a:p>
            <a:pPr lvl="1"/>
            <a:r>
              <a:rPr kumimoji="1" lang="en-US" altLang="zh-CN" sz="2000" dirty="0"/>
              <a:t>Worst case, ask the user (e.g., if edited same line of code in C file)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697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Goal: </a:t>
            </a:r>
            <a:r>
              <a:rPr kumimoji="1" lang="en-US" altLang="zh-CN" sz="2800" b="1" dirty="0"/>
              <a:t>No Lost Updates</a:t>
            </a:r>
          </a:p>
          <a:p>
            <a:pPr lvl="1"/>
            <a:r>
              <a:rPr kumimoji="1" lang="en-US" altLang="zh-CN" dirty="0"/>
              <a:t>V2 should overwrite V1 if V2 contains all updates that V1 contained</a:t>
            </a:r>
          </a:p>
          <a:p>
            <a:pPr lvl="1"/>
            <a:r>
              <a:rPr kumimoji="1" lang="en-US" altLang="zh-CN" dirty="0"/>
              <a:t> Simple timestamps can't help us determine this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729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Measuring </a:t>
            </a:r>
            <a:r>
              <a:rPr lang="en-US" altLang="zh-CN" b="1" dirty="0">
                <a:solidFill>
                  <a:srgbClr val="0096FF"/>
                </a:solidFill>
              </a:rPr>
              <a:t>time intervals</a:t>
            </a:r>
          </a:p>
          <a:p>
            <a:pPr lvl="1"/>
            <a:r>
              <a:rPr lang="en-US" altLang="zh-CN" dirty="0"/>
              <a:t>Computer has a reasonably-fixed-frequency oscillator (e.g., quartz crystal)</a:t>
            </a:r>
          </a:p>
          <a:p>
            <a:pPr lvl="1"/>
            <a:r>
              <a:rPr lang="en-US" altLang="zh-CN" dirty="0"/>
              <a:t>Represent time interval as a count of oscillator's cycles</a:t>
            </a:r>
          </a:p>
          <a:p>
            <a:pPr lvl="2"/>
            <a:r>
              <a:rPr lang="en-US" altLang="zh-CN" dirty="0"/>
              <a:t>time period = count / frequency</a:t>
            </a:r>
          </a:p>
          <a:p>
            <a:pPr lvl="2"/>
            <a:r>
              <a:rPr lang="en-US" altLang="zh-CN" dirty="0"/>
              <a:t>e.g., with a 1MHz oscillator, 1000 cycles means 1msec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162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Keeping track of calendar time</a:t>
            </a:r>
          </a:p>
          <a:p>
            <a:pPr lvl="1"/>
            <a:r>
              <a:rPr lang="en-US" altLang="zh-CN" sz="2400" dirty="0"/>
              <a:t>Typically, calendar time is represented using a counter from some fixed epoch</a:t>
            </a:r>
          </a:p>
          <a:p>
            <a:pPr lvl="1"/>
            <a:r>
              <a:rPr lang="en-US" altLang="zh-CN" sz="2400" dirty="0"/>
              <a:t>For example, Unix time is #seconds since midnight UTC at start of </a:t>
            </a:r>
            <a:r>
              <a:rPr lang="en-US" altLang="zh-CN" sz="2400" i="1" dirty="0"/>
              <a:t>Jan 1, 1970</a:t>
            </a:r>
          </a:p>
          <a:p>
            <a:pPr lvl="1"/>
            <a:r>
              <a:rPr lang="en-US" altLang="zh-CN" sz="2400" dirty="0"/>
              <a:t>Can convert this counter value into human-readable date/time, and vice-versa</a:t>
            </a:r>
          </a:p>
          <a:p>
            <a:pPr lvl="2"/>
            <a:r>
              <a:rPr lang="en-US" altLang="zh-CN" sz="2000" dirty="0"/>
              <a:t>Conversion requires two more inputs: time zone, data on leap seconds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547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What happens when turn off the computer?</a:t>
            </a:r>
          </a:p>
          <a:p>
            <a:pPr lvl="1"/>
            <a:r>
              <a:rPr lang="en-US" altLang="zh-CN" sz="2000" dirty="0"/>
              <a:t>"Real-Time Clock" (RTC) chip remains powered, with battery / capacitor</a:t>
            </a:r>
          </a:p>
          <a:p>
            <a:pPr lvl="1"/>
            <a:r>
              <a:rPr lang="en-US" altLang="zh-CN" sz="2000" dirty="0"/>
              <a:t>Stores current calendar time, has an oscillator that increments periodically</a:t>
            </a:r>
          </a:p>
          <a:p>
            <a:r>
              <a:rPr lang="en-US" altLang="zh-CN" sz="2400" dirty="0"/>
              <a:t>Maintaining accurate time</a:t>
            </a:r>
          </a:p>
          <a:p>
            <a:pPr lvl="1"/>
            <a:r>
              <a:rPr lang="en-US" altLang="zh-CN" sz="2000" dirty="0"/>
              <a:t>Accuracy: for calendar time, need to set the clock correctly at some point</a:t>
            </a:r>
          </a:p>
          <a:p>
            <a:pPr lvl="1"/>
            <a:r>
              <a:rPr lang="en-US" altLang="zh-CN" sz="2000" dirty="0"/>
              <a:t>Precision: need to know oscillator frequency (drift due to age, temp, etc.)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184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1380153"/>
          </a:xfrm>
        </p:spPr>
        <p:txBody>
          <a:bodyPr>
            <a:normAutofit/>
          </a:bodyPr>
          <a:lstStyle/>
          <a:p>
            <a:r>
              <a:rPr lang="en-US" altLang="zh-CN" dirty="0"/>
              <a:t>Synchronizing a clock over the internet: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7" y="2497460"/>
            <a:ext cx="578798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74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Need to take into account network latency</a:t>
            </a:r>
          </a:p>
          <a:p>
            <a:pPr lvl="1"/>
            <a:r>
              <a:rPr lang="en-US" altLang="zh-CN" sz="2400" dirty="0"/>
              <a:t>Simple estimate: RTT/2</a:t>
            </a:r>
          </a:p>
          <a:p>
            <a:pPr lvl="1"/>
            <a:r>
              <a:rPr lang="en-US" altLang="zh-CN" sz="2400" dirty="0"/>
              <a:t>When does this fail to work well?</a:t>
            </a:r>
          </a:p>
          <a:p>
            <a:pPr lvl="2"/>
            <a:r>
              <a:rPr lang="en-US" altLang="zh-CN" sz="2000" dirty="0"/>
              <a:t>Asymmetric routes, with different latency in each direction</a:t>
            </a:r>
          </a:p>
          <a:p>
            <a:pPr lvl="2"/>
            <a:r>
              <a:rPr lang="en-US" altLang="zh-CN" sz="2000" dirty="0"/>
              <a:t>Queuing delay, unlikely to be symmetric even for symmetric routes</a:t>
            </a:r>
          </a:p>
          <a:p>
            <a:pPr lvl="2"/>
            <a:r>
              <a:rPr lang="en-US" altLang="zh-CN" sz="2000" dirty="0"/>
              <a:t>Busy server might take a long time to process client's request</a:t>
            </a:r>
          </a:p>
          <a:p>
            <a:pPr lvl="1"/>
            <a:r>
              <a:rPr lang="en-US" altLang="zh-CN" sz="2400" dirty="0"/>
              <a:t>Can use repeated queries to average out (or estimate variance) for second two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973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Estimating Network Latency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- offset</a:t>
            </a:r>
            <a:endParaRPr kumimoji="1" lang="zh-CN" altLang="en-US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42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computer's clock is too fast</a:t>
            </a:r>
          </a:p>
          <a:p>
            <a:pPr lvl="1"/>
            <a:r>
              <a:rPr lang="en-US" altLang="zh-CN" sz="1800" dirty="0"/>
              <a:t>E.g., 5 seconds ahead</a:t>
            </a:r>
          </a:p>
          <a:p>
            <a:pPr lvl="1"/>
            <a:r>
              <a:rPr lang="en-US" altLang="zh-CN" sz="1800" dirty="0"/>
              <a:t>Naive plan: reset it to the correct time</a:t>
            </a:r>
          </a:p>
          <a:p>
            <a:pPr lvl="2"/>
            <a:r>
              <a:rPr lang="en-US" altLang="zh-CN" sz="1600" dirty="0"/>
              <a:t>Can break time intervals being measured (e.g., negative interval)</a:t>
            </a:r>
          </a:p>
          <a:p>
            <a:pPr lvl="2"/>
            <a:r>
              <a:rPr lang="en-US" altLang="zh-CN" sz="1600" dirty="0"/>
              <a:t>Can break ordering (e.g., older files were created in the future)</a:t>
            </a:r>
          </a:p>
          <a:p>
            <a:pPr lvl="1"/>
            <a:r>
              <a:rPr lang="en-US" altLang="zh-CN" sz="1800" dirty="0"/>
              <a:t>"make" is particularly prone to these errors</a:t>
            </a:r>
          </a:p>
          <a:p>
            <a:r>
              <a:rPr lang="en-US" altLang="zh-CN" sz="2000" dirty="0"/>
              <a:t>Principle: time never goes backwards</a:t>
            </a:r>
          </a:p>
          <a:p>
            <a:pPr lvl="1"/>
            <a:r>
              <a:rPr lang="en-US" altLang="zh-CN" sz="1800" dirty="0"/>
              <a:t>Idea: temporarily slow down or speed up the clock</a:t>
            </a:r>
          </a:p>
          <a:p>
            <a:pPr lvl="1"/>
            <a:r>
              <a:rPr lang="en-US" altLang="zh-CN" sz="1800" dirty="0"/>
              <a:t>Typically cannot adjust oscillator (fixed hardware)</a:t>
            </a:r>
          </a:p>
          <a:p>
            <a:pPr lvl="1"/>
            <a:r>
              <a:rPr lang="en-US" altLang="zh-CN" sz="1800" dirty="0"/>
              <a:t>Adjust oscillator frequency estimate, so counter advances faster / slower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81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Slew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3317"/>
            <a:ext cx="8229600" cy="43804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 +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sign(offset)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sleep(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abs(offset) /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endParaRPr kumimoji="1" lang="en-US" altLang="zh-CN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timer_intr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():      # on every oscillator tick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+ 1/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endParaRPr kumimoji="1" lang="zh-CN" altLang="en-US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右大括号 4"/>
          <p:cNvSpPr/>
          <p:nvPr/>
        </p:nvSpPr>
        <p:spPr>
          <a:xfrm>
            <a:off x="6300192" y="3469568"/>
            <a:ext cx="288032" cy="900100"/>
          </a:xfrm>
          <a:prstGeom prst="rightBrace">
            <a:avLst>
              <a:gd name="adj1" fmla="val 4595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732240" y="3313356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latin typeface="等线" panose="02010600030101010101" pitchFamily="2" charset="-122"/>
                <a:cs typeface="Myriad Pro Light SemiCond"/>
              </a:rPr>
              <a:t>temporarily speed up / slow down local clock</a:t>
            </a:r>
            <a:endParaRPr lang="zh-CN" altLang="en-US" sz="2400" dirty="0">
              <a:latin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4123090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Improving Time Precision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If only adjust our time once</a:t>
            </a:r>
          </a:p>
          <a:p>
            <a:pPr lvl="1"/>
            <a:r>
              <a:rPr lang="en-US" altLang="zh-CN" sz="2000" dirty="0"/>
              <a:t>An inaccurate clock will lose accuracy</a:t>
            </a:r>
          </a:p>
          <a:p>
            <a:pPr lvl="1"/>
            <a:r>
              <a:rPr lang="en-US" altLang="zh-CN" sz="2000" dirty="0"/>
              <a:t>Need to also improve precision, so we don't need to slew as often</a:t>
            </a:r>
          </a:p>
          <a:p>
            <a:r>
              <a:rPr lang="en-US" altLang="zh-CN" sz="2400" dirty="0"/>
              <a:t>Assumption: poor precision caused by poor estimate of oscillator frequency</a:t>
            </a:r>
          </a:p>
          <a:p>
            <a:pPr lvl="1"/>
            <a:r>
              <a:rPr lang="en-US" altLang="zh-CN" sz="2000" dirty="0"/>
              <a:t>Can measure difference between local and remote clock "speeds" over time</a:t>
            </a:r>
          </a:p>
          <a:p>
            <a:pPr lvl="1"/>
            <a:r>
              <a:rPr lang="en-US" altLang="zh-CN" sz="2000" dirty="0"/>
              <a:t>Adjust local frequency estimate based on that information</a:t>
            </a:r>
          </a:p>
          <a:p>
            <a:pPr lvl="1"/>
            <a:r>
              <a:rPr lang="en-US" altLang="zh-CN" sz="2000" dirty="0"/>
              <a:t>In practice, may want more stable feedback loop (PLL): look at control theory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645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/>
              <a:t>Idea: </a:t>
            </a:r>
            <a:r>
              <a:rPr lang="en-US" altLang="zh-CN" sz="2400" b="1" dirty="0"/>
              <a:t>vector timestamps</a:t>
            </a:r>
          </a:p>
          <a:p>
            <a:pPr lvl="1"/>
            <a:r>
              <a:rPr lang="en-US" altLang="zh-CN" sz="2000" dirty="0"/>
              <a:t>Store a vector of timestamps from each machine</a:t>
            </a:r>
          </a:p>
          <a:p>
            <a:pPr lvl="1"/>
            <a:r>
              <a:rPr lang="en-US" altLang="zh-CN" sz="2000" dirty="0"/>
              <a:t>Entry in vector keeps track of the last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V1 is newer than V2 if all of V1's timestamps are &gt;= V2's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V1 is older than V2 if all of V1's timestamps are &lt;= V2's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Otherwise, V1 and V2 were modified concurrently, so conflict</a:t>
            </a:r>
          </a:p>
          <a:p>
            <a:pPr lvl="1"/>
            <a:r>
              <a:rPr lang="en-US" altLang="zh-CN" sz="2000" dirty="0"/>
              <a:t>If two vectors are concurrent, one computer modified file </a:t>
            </a:r>
            <a:r>
              <a:rPr lang="en-US" altLang="zh-CN" sz="2200" dirty="0"/>
              <a:t>without seeing the latest version from another computer</a:t>
            </a:r>
          </a:p>
          <a:p>
            <a:pPr lvl="1"/>
            <a:r>
              <a:rPr lang="en-US" altLang="zh-CN" sz="2000" dirty="0"/>
              <a:t>If vectors are ordered, everything is OK as before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226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400" dirty="0"/>
              <a:t>Cool property of </a:t>
            </a:r>
            <a:r>
              <a:rPr lang="en-US" altLang="zh-CN" sz="2400" b="1" dirty="0"/>
              <a:t>version vectors</a:t>
            </a:r>
            <a:r>
              <a:rPr lang="en-US" altLang="zh-CN" sz="2400" dirty="0"/>
              <a:t>:</a:t>
            </a:r>
          </a:p>
          <a:p>
            <a:pPr lvl="1"/>
            <a:r>
              <a:rPr lang="en-US" altLang="zh-CN" sz="2000" dirty="0"/>
              <a:t>A node's timestamps are only compared to other timestamps from same node</a:t>
            </a:r>
          </a:p>
          <a:p>
            <a:pPr lvl="1"/>
            <a:r>
              <a:rPr lang="en-US" altLang="zh-CN" sz="2000" dirty="0"/>
              <a:t>Time synchronization not necessary for reconciliation w/ vector timestamps</a:t>
            </a:r>
          </a:p>
          <a:p>
            <a:pPr lvl="1"/>
            <a:r>
              <a:rPr lang="en-US" altLang="zh-CN" sz="2000" dirty="0"/>
              <a:t>Can use a monotonic counter on each machine</a:t>
            </a:r>
          </a:p>
          <a:p>
            <a:r>
              <a:rPr lang="en-US" altLang="zh-CN" sz="2400" dirty="0"/>
              <a:t>Does calendar time still matter?</a:t>
            </a:r>
          </a:p>
          <a:p>
            <a:pPr lvl="1"/>
            <a:r>
              <a:rPr lang="en-US" altLang="zh-CN" sz="2000" dirty="0"/>
              <a:t>More compact than vector timestamps</a:t>
            </a:r>
          </a:p>
          <a:p>
            <a:pPr lvl="1"/>
            <a:r>
              <a:rPr lang="en-US" altLang="zh-CN" sz="2000" dirty="0"/>
              <a:t>Can help synchronize two systems that don't share vector timestamps</a:t>
            </a:r>
          </a:p>
          <a:p>
            <a:pPr lvl="1"/>
            <a:endParaRPr lang="en-US" altLang="zh-CN" sz="2000" dirty="0"/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046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RSM &amp; </a:t>
            </a:r>
            <a:r>
              <a:rPr kumimoji="1" lang="en-US" altLang="zh-CN" dirty="0" err="1"/>
              <a:t>Paxos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36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Some applications may prefer not to tolerate inconsistency</a:t>
            </a:r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1"/>
            <a:r>
              <a:rPr lang="en-US" altLang="zh-CN" dirty="0"/>
              <a:t>E.g., 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dirty="0"/>
              <a:t>Trade-off: stronger consistency with pessimistic replication means:</a:t>
            </a:r>
          </a:p>
          <a:p>
            <a:pPr lvl="1"/>
            <a:r>
              <a:rPr lang="en-US" altLang="zh-CN" dirty="0"/>
              <a:t>Lower availability than what you might get with optimistic replication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599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Single-copy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 of optimistic way: replicas get out of sync</a:t>
            </a:r>
          </a:p>
          <a:p>
            <a:pPr lvl="1"/>
            <a:r>
              <a:rPr lang="en-US" altLang="zh-CN" sz="1800" dirty="0"/>
              <a:t>One replica writes data, another doesn't see the changes</a:t>
            </a:r>
          </a:p>
          <a:p>
            <a:pPr lvl="1"/>
            <a:r>
              <a:rPr lang="en-US" altLang="zh-CN" sz="1800" dirty="0"/>
              <a:t>This behavior was impossible with a single server</a:t>
            </a:r>
          </a:p>
          <a:p>
            <a:r>
              <a:rPr lang="en-US" altLang="zh-CN" sz="2000" dirty="0"/>
              <a:t>Ideal goal: single-copy consistency</a:t>
            </a:r>
          </a:p>
          <a:p>
            <a:pPr lvl="1"/>
            <a:r>
              <a:rPr lang="en-US" altLang="zh-CN" sz="1800" dirty="0"/>
              <a:t>Property of the externally-visible behavior of a replicated system</a:t>
            </a:r>
          </a:p>
          <a:p>
            <a:pPr lvl="1"/>
            <a:r>
              <a:rPr lang="en-US" altLang="zh-CN" sz="1800" dirty="0"/>
              <a:t>Operations appear to execute as if there's only a single copy of the data</a:t>
            </a:r>
          </a:p>
          <a:p>
            <a:pPr lvl="2"/>
            <a:r>
              <a:rPr lang="en-US" altLang="zh-CN" sz="1600" dirty="0"/>
              <a:t>Internally, there may be failures or disagreement, which we have to mask</a:t>
            </a:r>
          </a:p>
          <a:p>
            <a:pPr lvl="1"/>
            <a:r>
              <a:rPr lang="en-US" altLang="zh-CN" sz="1800" dirty="0"/>
              <a:t>Similar to how we defined serializability goal ("as if executed serially")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80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Replicating a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 err="1"/>
              <a:t>Strawman</a:t>
            </a:r>
            <a:endParaRPr lang="en-US" altLang="zh-CN" sz="2800" dirty="0"/>
          </a:p>
          <a:p>
            <a:pPr lvl="1"/>
            <a:r>
              <a:rPr lang="en-US" altLang="zh-CN" sz="2400" dirty="0"/>
              <a:t>Clients send requests to both servers</a:t>
            </a:r>
          </a:p>
          <a:p>
            <a:pPr lvl="1"/>
            <a:r>
              <a:rPr lang="en-US" altLang="zh-CN" sz="2400" dirty="0"/>
              <a:t>Tolerating faults: if one server is down, clients send to the other</a:t>
            </a:r>
          </a:p>
          <a:p>
            <a:r>
              <a:rPr lang="en-US" altLang="zh-CN" sz="2800" dirty="0"/>
              <a:t>Tricky case: what if there's a network partition?</a:t>
            </a:r>
          </a:p>
          <a:p>
            <a:pPr lvl="1"/>
            <a:r>
              <a:rPr lang="en-US" altLang="zh-CN" sz="2400" dirty="0"/>
              <a:t>Each client thinks the other server is dead, keeps using its server</a:t>
            </a:r>
          </a:p>
          <a:p>
            <a:pPr lvl="1"/>
            <a:r>
              <a:rPr lang="en-US" altLang="zh-CN" sz="2400" dirty="0"/>
              <a:t>Bad situation: not single-copy consistency!</a:t>
            </a:r>
          </a:p>
          <a:p>
            <a:endParaRPr lang="en-US" altLang="zh-CN" sz="28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894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4212468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Issue:</a:t>
            </a:r>
            <a:r>
              <a:rPr lang="zh-CN" altLang="en-US" sz="2800" dirty="0"/>
              <a:t> </a:t>
            </a:r>
            <a:r>
              <a:rPr lang="en-US" altLang="zh-CN" sz="2400" dirty="0"/>
              <a:t>Clients may disagree about what servers are up</a:t>
            </a:r>
          </a:p>
          <a:p>
            <a:pPr lvl="1"/>
            <a:r>
              <a:rPr lang="en-US" altLang="zh-CN" sz="2400" dirty="0"/>
              <a:t>Hard to solve with 2 servers, but possible with 3 servers</a:t>
            </a:r>
          </a:p>
          <a:p>
            <a:r>
              <a:rPr lang="en-US" altLang="zh-CN" sz="2800" dirty="0"/>
              <a:t>Idea: require a </a:t>
            </a:r>
            <a:r>
              <a:rPr lang="en-US" altLang="zh-CN" sz="2800" dirty="0">
                <a:solidFill>
                  <a:srgbClr val="0096FF"/>
                </a:solidFill>
              </a:rPr>
              <a:t>majority</a:t>
            </a:r>
            <a:r>
              <a:rPr lang="en-US" altLang="zh-CN" sz="2800" dirty="0"/>
              <a:t> servers to perform operation</a:t>
            </a:r>
          </a:p>
          <a:p>
            <a:pPr lvl="1"/>
            <a:r>
              <a:rPr lang="en-US" altLang="zh-CN" sz="2400" dirty="0"/>
              <a:t>In case of 3 servers, 2 form a majority</a:t>
            </a:r>
          </a:p>
          <a:p>
            <a:pPr lvl="1"/>
            <a:r>
              <a:rPr lang="en-US" altLang="zh-CN" sz="2400" dirty="0"/>
              <a:t>If client can contact 2 servers, it can perform operation (otherwise, wait)</a:t>
            </a:r>
          </a:p>
          <a:p>
            <a:pPr lvl="1"/>
            <a:r>
              <a:rPr lang="en-US" altLang="zh-CN" sz="2400" dirty="0"/>
              <a:t>Thus, can handle any 1 server failure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603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4047836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Define separate read &amp;write quorums: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800" dirty="0">
                <a:ea typeface="MS PGothic" charset="0"/>
              </a:rPr>
              <a:t> &amp;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endParaRPr lang="en-US" altLang="zh-CN" sz="2400" baseline="-25000" dirty="0">
              <a:ea typeface="MS PGothic" charset="0"/>
            </a:endParaRPr>
          </a:p>
          <a:p>
            <a:pPr lvl="1"/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+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&gt;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baseline="-250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 (Why?)</a:t>
            </a:r>
          </a:p>
          <a:p>
            <a:pPr lvl="2"/>
            <a:r>
              <a:rPr lang="en-US" altLang="zh-CN" sz="2000" dirty="0">
                <a:ea typeface="MS PGothic" charset="0"/>
              </a:rPr>
              <a:t>Confirm a write after writing to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w</a:t>
            </a:r>
            <a:r>
              <a:rPr lang="en-US" altLang="zh-CN" sz="2000" dirty="0">
                <a:ea typeface="MS PGothic" charset="0"/>
              </a:rPr>
              <a:t> of replicas</a:t>
            </a:r>
          </a:p>
          <a:p>
            <a:pPr lvl="2"/>
            <a:r>
              <a:rPr lang="en-US" altLang="zh-CN" sz="2000" dirty="0">
                <a:ea typeface="MS PGothic" charset="0"/>
              </a:rPr>
              <a:t>Read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agree on the data or witness value</a:t>
            </a:r>
          </a:p>
          <a:p>
            <a:r>
              <a:rPr lang="en-US" altLang="zh-CN" sz="2800" dirty="0">
                <a:ea typeface="MS PGothic" charset="0"/>
              </a:rPr>
              <a:t>Example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of reading: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4,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2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or updating: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2,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4</a:t>
            </a:r>
          </a:p>
          <a:p>
            <a:pPr lvl="1"/>
            <a:r>
              <a:rPr lang="en-US" altLang="zh-CN" sz="2400" dirty="0">
                <a:ea typeface="MS PGothic" charset="0"/>
              </a:rPr>
              <a:t>Enhance availability by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&amp;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1</a:t>
            </a:r>
          </a:p>
          <a:p>
            <a:pPr lvl="2"/>
            <a:endParaRPr lang="en-US" altLang="zh-CN" sz="1800" dirty="0">
              <a:ea typeface="MS PGothic" charset="0"/>
            </a:endParaRPr>
          </a:p>
          <a:p>
            <a:pPr lvl="2"/>
            <a:endParaRPr lang="en-US" altLang="zh-CN" sz="1800" dirty="0">
              <a:ea typeface="MS PGothic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1025FD2-94AC-2C48-9407-DAD52CE32E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711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610600" cy="410445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MS PGothic" charset="0"/>
              </a:rPr>
              <a:t>Provide no before-or-after or all-or-nothing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&amp; writing requests come from a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Easy…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from multiple sites, writing from one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Maintain a version number at that site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writing from multiple sites</a:t>
            </a:r>
          </a:p>
          <a:p>
            <a:pPr lvl="2"/>
            <a:r>
              <a:rPr lang="en-US" altLang="zh-CN" sz="1800" dirty="0">
                <a:ea typeface="MS PGothic" charset="0"/>
              </a:rPr>
              <a:t>Protocol providing a distributed sequencer</a:t>
            </a:r>
          </a:p>
          <a:p>
            <a:r>
              <a:rPr lang="en-US" altLang="zh-CN" sz="2400" dirty="0">
                <a:ea typeface="MS PGothic" charset="0"/>
              </a:rPr>
              <a:t>Another complicating consideration</a:t>
            </a:r>
          </a:p>
          <a:p>
            <a:pPr lvl="1"/>
            <a:r>
              <a:rPr lang="en-US" altLang="zh-CN" sz="2000" dirty="0">
                <a:ea typeface="MS PGothic" charset="0"/>
              </a:rPr>
              <a:t>Performance maximization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C4D5368-BA8A-5F4C-B4C6-F5DC8384E29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026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Simple Implementation: Replicated Logs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zh-CN" sz="2400" dirty="0"/>
              <a:t>Replicated Logs</a:t>
            </a:r>
          </a:p>
          <a:p>
            <a:pPr lvl="1"/>
            <a:r>
              <a:rPr lang="en-US" altLang="zh-CN" sz="2000" dirty="0"/>
              <a:t>Log client operations, including both R/W, and numbered</a:t>
            </a:r>
          </a:p>
          <a:p>
            <a:r>
              <a:rPr lang="en-US" altLang="zh-CN" sz="2400" dirty="0"/>
              <a:t>Key issue: agreeing on the order of operations</a:t>
            </a:r>
          </a:p>
          <a:p>
            <a:pPr lvl="1"/>
            <a:r>
              <a:rPr lang="en-US" altLang="zh-CN" sz="2000" dirty="0"/>
              <a:t>Coordinator handles one client operation at a time</a:t>
            </a:r>
          </a:p>
          <a:p>
            <a:pPr lvl="1"/>
            <a:r>
              <a:rPr lang="en-US" altLang="zh-CN" sz="2000" dirty="0"/>
              <a:t>Coordinator chooses an order for all operations (assigns log sequence number)</a:t>
            </a:r>
          </a:p>
          <a:p>
            <a:pPr lvl="1"/>
            <a:r>
              <a:rPr lang="en-US" altLang="zh-CN" sz="2000" dirty="0"/>
              <a:t>Coordinator issues the operation to each replica</a:t>
            </a:r>
          </a:p>
          <a:p>
            <a:pPr lvl="1"/>
            <a:r>
              <a:rPr lang="en-US" altLang="zh-CN" sz="2000" dirty="0"/>
              <a:t>When is it OK to reply to client?</a:t>
            </a:r>
          </a:p>
          <a:p>
            <a:pPr lvl="2"/>
            <a:r>
              <a:rPr lang="en-US" altLang="zh-CN" sz="1800" dirty="0"/>
              <a:t>Must wait for majority of replicas to reply</a:t>
            </a:r>
          </a:p>
          <a:p>
            <a:pPr lvl="2"/>
            <a:r>
              <a:rPr lang="en-US" altLang="zh-CN" sz="1800" dirty="0"/>
              <a:t>Otherwise, if a minority crashes, remaining servers may continue without op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657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Why does the majority rule work?</a:t>
            </a:r>
          </a:p>
          <a:p>
            <a:pPr lvl="1"/>
            <a:r>
              <a:rPr lang="en-US" altLang="zh-CN" sz="2400" dirty="0"/>
              <a:t>Any two majority sets of servers overlap</a:t>
            </a:r>
          </a:p>
          <a:p>
            <a:pPr lvl="1"/>
            <a:r>
              <a:rPr lang="en-US" altLang="zh-CN" sz="2400" dirty="0"/>
              <a:t>Suppose two clients issue operations to a majority of servers</a:t>
            </a:r>
          </a:p>
          <a:p>
            <a:pPr lvl="1"/>
            <a:r>
              <a:rPr lang="en-US" altLang="zh-CN" sz="2400" dirty="0"/>
              <a:t>Must have overlapped in at least one server, will help ensure single-copy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080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Problem: replicas can become inconsistent</a:t>
            </a:r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446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RSM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3378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RSM: Replicated State Machines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A general approach to making consistent replicas of a server:</a:t>
            </a:r>
          </a:p>
          <a:p>
            <a:pPr lvl="1"/>
            <a:r>
              <a:rPr lang="en-US" altLang="zh-CN" sz="2000" dirty="0"/>
              <a:t>Start with the </a:t>
            </a:r>
            <a:r>
              <a:rPr lang="en-US" altLang="zh-CN" sz="2000" b="1" dirty="0">
                <a:solidFill>
                  <a:srgbClr val="0096FF"/>
                </a:solidFill>
              </a:rPr>
              <a:t>same initial state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on each server</a:t>
            </a:r>
          </a:p>
          <a:p>
            <a:pPr lvl="1"/>
            <a:r>
              <a:rPr lang="en-US" altLang="zh-CN" sz="2000" dirty="0"/>
              <a:t>Provide each replica with the </a:t>
            </a:r>
            <a:r>
              <a:rPr lang="en-US" altLang="zh-CN" sz="2000" b="1" dirty="0">
                <a:solidFill>
                  <a:srgbClr val="0096FF"/>
                </a:solidFill>
              </a:rPr>
              <a:t>same input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operations, in </a:t>
            </a:r>
            <a:r>
              <a:rPr lang="en-US" altLang="zh-CN" sz="2000" b="1" dirty="0">
                <a:solidFill>
                  <a:srgbClr val="0096FF"/>
                </a:solidFill>
              </a:rPr>
              <a:t>same order</a:t>
            </a:r>
          </a:p>
          <a:p>
            <a:pPr lvl="1"/>
            <a:r>
              <a:rPr lang="en-US" altLang="zh-CN" sz="2000" dirty="0"/>
              <a:t>Ensure all operations are </a:t>
            </a:r>
            <a:r>
              <a:rPr lang="en-US" altLang="zh-CN" sz="2000" b="1" dirty="0">
                <a:solidFill>
                  <a:srgbClr val="0096FF"/>
                </a:solidFill>
              </a:rPr>
              <a:t>deterministic</a:t>
            </a:r>
          </a:p>
          <a:p>
            <a:pPr lvl="2"/>
            <a:r>
              <a:rPr lang="en-US" altLang="zh-CN" sz="1800" dirty="0"/>
              <a:t>E.g., no randomness, no reading of current time, etc.</a:t>
            </a:r>
          </a:p>
          <a:p>
            <a:r>
              <a:rPr lang="en-US" altLang="zh-CN" sz="2400" dirty="0"/>
              <a:t>These rules ensure each server will end up in the </a:t>
            </a:r>
            <a:r>
              <a:rPr lang="en-US" altLang="zh-CN" sz="2400" b="1" dirty="0">
                <a:solidFill>
                  <a:srgbClr val="0096FF"/>
                </a:solidFill>
              </a:rPr>
              <a:t>same final state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557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F00A2B7-8A32-9942-AC73-8DE2FD7BBFB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196"/>
            <a:ext cx="823182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451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59632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5736" y="179857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5736" y="367078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60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259632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48264" y="156774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59632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48264" y="20294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168" y="1633364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4168" y="3505572"/>
            <a:ext cx="792088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80112" y="4297660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(replica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of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48264" y="344633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48264" y="390800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write</a:t>
            </a:r>
            <a:r>
              <a:rPr kumimoji="1" lang="en-US" altLang="zh-CN" sz="24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(x)</a:t>
            </a:r>
            <a:endParaRPr kumimoji="1" lang="zh-CN" altLang="en-US" sz="24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544" y="4998576"/>
            <a:ext cx="8075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How</a:t>
            </a:r>
            <a: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to</a:t>
            </a:r>
            <a: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ensure</a:t>
            </a:r>
            <a: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the</a:t>
            </a:r>
            <a: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order</a:t>
            </a:r>
            <a: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of</a:t>
            </a:r>
            <a: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operations?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138164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RSM: Replicated State Machines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RSMs provide single-copy consistency</a:t>
            </a:r>
          </a:p>
          <a:p>
            <a:pPr lvl="1"/>
            <a:r>
              <a:rPr lang="en-US" altLang="zh-CN" sz="2000" dirty="0"/>
              <a:t>Operations complete as if there is a single copy of the data</a:t>
            </a:r>
          </a:p>
          <a:p>
            <a:pPr lvl="1"/>
            <a:r>
              <a:rPr lang="en-US" altLang="zh-CN" sz="2000" dirty="0"/>
              <a:t>Though internally there are replicas</a:t>
            </a:r>
          </a:p>
          <a:p>
            <a:r>
              <a:rPr lang="en-US" altLang="zh-CN" sz="2400" dirty="0"/>
              <a:t>RSMs use a primary-backup mechanism for replication</a:t>
            </a:r>
          </a:p>
          <a:p>
            <a:pPr lvl="1"/>
            <a:r>
              <a:rPr lang="en-US" altLang="zh-CN" sz="2000" dirty="0"/>
              <a:t>Using view server ensures that only one replica acts as the primary</a:t>
            </a:r>
          </a:p>
          <a:p>
            <a:pPr lvl="1"/>
            <a:r>
              <a:rPr lang="en-US" altLang="zh-CN" sz="2000" dirty="0"/>
              <a:t>It can also recruit new backups after servers fail</a:t>
            </a:r>
          </a:p>
        </p:txBody>
      </p:sp>
    </p:spTree>
    <p:extLst>
      <p:ext uri="{BB962C8B-B14F-4D97-AF65-F5344CB8AC3E}">
        <p14:creationId xmlns:p14="http://schemas.microsoft.com/office/powerpoint/2010/main" val="147517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Primary does important stuff     </a:t>
            </a:r>
            <a:endParaRPr kumimoji="1" lang="zh-CN" altLang="en-US" sz="2800" dirty="0"/>
          </a:p>
          <a:p>
            <a:pPr lvl="1"/>
            <a:r>
              <a:rPr kumimoji="1" lang="en-US" altLang="zh-CN" sz="2400" dirty="0"/>
              <a:t>Ensures that it sends all updates to the backup before </a:t>
            </a:r>
            <a:r>
              <a:rPr kumimoji="1" lang="en-US" altLang="zh-CN" sz="2400" dirty="0" err="1"/>
              <a:t>ACKing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 coordinator</a:t>
            </a:r>
            <a:endParaRPr kumimoji="1" lang="zh-CN" altLang="en-US" sz="2400" dirty="0"/>
          </a:p>
          <a:p>
            <a:pPr lvl="1"/>
            <a:r>
              <a:rPr kumimoji="1" lang="en-US" altLang="zh-CN" sz="2400" dirty="0"/>
              <a:t>Chooses an ordering for all operations, so that the primary and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backup agree</a:t>
            </a:r>
            <a:endParaRPr kumimoji="1" lang="zh-CN" altLang="en-US" sz="2400" dirty="0"/>
          </a:p>
          <a:p>
            <a:pPr lvl="1"/>
            <a:r>
              <a:rPr kumimoji="1" lang="en-US" altLang="zh-CN" sz="2400" dirty="0"/>
              <a:t>Decides all </a:t>
            </a:r>
            <a:r>
              <a:rPr kumimoji="1" lang="en-US" altLang="zh-CN" sz="2400" dirty="0">
                <a:solidFill>
                  <a:srgbClr val="0096FF"/>
                </a:solidFill>
              </a:rPr>
              <a:t>non-deterministic</a:t>
            </a:r>
            <a:r>
              <a:rPr kumimoji="1" lang="en-US" altLang="zh-CN" sz="2400" dirty="0"/>
              <a:t> values (e.g., 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random</a:t>
            </a:r>
            <a:r>
              <a:rPr kumimoji="1" lang="en-US" altLang="zh-CN" sz="2400" dirty="0"/>
              <a:t>(), </a:t>
            </a:r>
            <a:r>
              <a:rPr kumimoji="1" lang="en-US" altLang="zh-CN" sz="2400" dirty="0">
                <a:latin typeface="Consolas" charset="0"/>
                <a:ea typeface="Consolas" charset="0"/>
                <a:cs typeface="Consolas" charset="0"/>
              </a:rPr>
              <a:t>time</a:t>
            </a:r>
            <a:r>
              <a:rPr kumimoji="1" lang="en-US" altLang="zh-CN" sz="2400" dirty="0"/>
              <a:t>())   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83493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Primary Fails?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800" b="1" dirty="0"/>
              <a:t>Idea 1: </a:t>
            </a:r>
            <a:r>
              <a:rPr kumimoji="1" lang="en-US" altLang="zh-CN" sz="2800" dirty="0"/>
              <a:t>Coordinator knows about both primary and backup, and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decides which to use</a:t>
            </a:r>
            <a:endParaRPr kumimoji="1" lang="zh-CN" altLang="en-US" sz="2800" dirty="0"/>
          </a:p>
          <a:p>
            <a:pPr lvl="1"/>
            <a:r>
              <a:rPr kumimoji="1" lang="en-US" altLang="zh-CN" sz="2400" dirty="0"/>
              <a:t>Won't work: split brain syndrome</a:t>
            </a:r>
            <a:endParaRPr kumimoji="1" lang="zh-CN" altLang="en-US" sz="2400" dirty="0"/>
          </a:p>
          <a:p>
            <a:pPr lvl="1"/>
            <a:r>
              <a:rPr kumimoji="1" lang="en-US" altLang="zh-CN" sz="2400" dirty="0"/>
              <a:t>Multiple coordinators come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 independent, and different, conclusions about who is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primary when there are network partitions</a:t>
            </a:r>
            <a:endParaRPr kumimoji="1" lang="zh-CN" altLang="en-US" sz="2400" dirty="0"/>
          </a:p>
          <a:p>
            <a:r>
              <a:rPr kumimoji="1" lang="en-US" altLang="zh-CN" sz="2800" b="1" dirty="0"/>
              <a:t>Idea 2:</a:t>
            </a:r>
            <a:r>
              <a:rPr kumimoji="1" lang="en-US" altLang="zh-CN" sz="2800" dirty="0"/>
              <a:t> Have human decide when to switch from primary to backup</a:t>
            </a:r>
            <a:endParaRPr kumimoji="1" lang="zh-CN" altLang="en-US" sz="2800" dirty="0"/>
          </a:p>
          <a:p>
            <a:pPr lvl="1"/>
            <a:r>
              <a:rPr kumimoji="1" lang="en-US" altLang="zh-CN" sz="2400" dirty="0"/>
              <a:t>Not unreasonable for small 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services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0758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4" name="直线箭头连接符 23"/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200" y="3361556"/>
            <a:ext cx="28083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if primary fails,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about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and switches </a:t>
            </a:r>
          </a:p>
          <a:p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29" name="直线箭头连接符 28"/>
          <p:cNvCxnSpPr>
            <a:stCxn id="4" idx="3"/>
            <a:endCxn id="18" idx="1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/>
          <p:nvPr/>
        </p:nvCxnSpPr>
        <p:spPr>
          <a:xfrm flipV="1">
            <a:off x="2987824" y="20141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321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200" y="3361556"/>
            <a:ext cx="28083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if primary fails,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about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and switches </a:t>
            </a:r>
          </a:p>
          <a:p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29" name="直线箭头连接符 28"/>
          <p:cNvCxnSpPr>
            <a:stCxn id="4" idx="3"/>
            <a:endCxn id="18" idx="1"/>
          </p:cNvCxnSpPr>
          <p:nvPr/>
        </p:nvCxnSpPr>
        <p:spPr>
          <a:xfrm flipV="1">
            <a:off x="2987824" y="1861724"/>
            <a:ext cx="3312368" cy="8877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932777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Primary/Backup Model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5736" y="2353444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228143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249746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9" name="直线箭头连接符 8"/>
          <p:cNvCxnSpPr/>
          <p:nvPr/>
        </p:nvCxnSpPr>
        <p:spPr>
          <a:xfrm>
            <a:off x="1331640" y="242545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899592" y="2713484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331640" y="300151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043608" y="2785492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56176" y="400108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200" y="3361556"/>
            <a:ext cx="28083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if primary fails,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about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and switches </a:t>
            </a:r>
          </a:p>
          <a:p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29" name="直线箭头连接符 28"/>
          <p:cNvCxnSpPr>
            <a:stCxn id="4" idx="3"/>
            <a:endCxn id="20" idx="1"/>
          </p:cNvCxnSpPr>
          <p:nvPr/>
        </p:nvCxnSpPr>
        <p:spPr>
          <a:xfrm>
            <a:off x="2987824" y="2749488"/>
            <a:ext cx="3312368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424366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0244622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Multiple Coordinators + the Network = Problems 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4" name="直线箭头连接符 13"/>
          <p:cNvCxnSpPr>
            <a:stCxn id="4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/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6" name="直线箭头连接符 25"/>
          <p:cNvCxnSpPr/>
          <p:nvPr/>
        </p:nvCxnSpPr>
        <p:spPr>
          <a:xfrm flipV="1">
            <a:off x="2987824" y="2038565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 flipV="1">
            <a:off x="2987824" y="2179789"/>
            <a:ext cx="3312368" cy="16138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3" name="直线箭头连接符 32"/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6156176" y="40311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attempt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coordinators communicate with primary </a:t>
            </a:r>
            <a:br>
              <a:rPr lang="zh-CN" altLang="en-US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</a:b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servers, who communicate with backup servers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cxnSp>
        <p:nvCxnSpPr>
          <p:cNvPr id="38" name="直线连接符 37"/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798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Multiple Coordinators + the Network = Problems 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5736" y="1489348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1600" y="1417340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552" y="1633364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1331640" y="1561356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899592" y="1849388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1331640" y="2137420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043608" y="1921396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4" name="直线箭头连接符 13"/>
          <p:cNvCxnSpPr>
            <a:stCxn id="4" idx="3"/>
          </p:cNvCxnSpPr>
          <p:nvPr/>
        </p:nvCxnSpPr>
        <p:spPr>
          <a:xfrm flipV="1">
            <a:off x="2987824" y="186172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95736" y="3217540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1600" y="314553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9552" y="3361556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1331640" y="328954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899592" y="3577580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/>
          <p:cNvCxnSpPr/>
          <p:nvPr/>
        </p:nvCxnSpPr>
        <p:spPr>
          <a:xfrm>
            <a:off x="1331640" y="3865612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1043608" y="3649588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9" name="直线箭头连接符 28"/>
          <p:cNvCxnSpPr/>
          <p:nvPr/>
        </p:nvCxnSpPr>
        <p:spPr>
          <a:xfrm flipV="1">
            <a:off x="2987824" y="172912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300192" y="1465680"/>
            <a:ext cx="792088" cy="792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56176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0192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3" name="直线箭头连接符 32"/>
          <p:cNvCxnSpPr/>
          <p:nvPr/>
        </p:nvCxnSpPr>
        <p:spPr>
          <a:xfrm>
            <a:off x="6588224" y="2257768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6804248" y="2245053"/>
            <a:ext cx="0" cy="95977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652120" y="4031114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(backup,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but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primary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for</a:t>
            </a:r>
            <a:r>
              <a:rPr kumimoji="1" lang="zh-CN" altLang="en-US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r>
              <a:rPr kumimoji="1" lang="en-US" altLang="zh-CN" sz="1600" b="1" baseline="-250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b="1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="1" dirty="0">
              <a:solidFill>
                <a:schemeClr val="accent2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7544" y="4657700"/>
            <a:ext cx="8075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using different primaries; </a:t>
            </a:r>
            <a:endParaRPr lang="zh-CN" altLang="en-US" sz="28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and </a:t>
            </a:r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8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8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are no longer </a:t>
            </a:r>
            <a:r>
              <a:rPr lang="en-US" altLang="zh-CN" sz="28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consistent </a:t>
            </a:r>
          </a:p>
        </p:txBody>
      </p:sp>
      <p:cxnSp>
        <p:nvCxnSpPr>
          <p:cNvPr id="38" name="直线连接符 37"/>
          <p:cNvCxnSpPr/>
          <p:nvPr/>
        </p:nvCxnSpPr>
        <p:spPr>
          <a:xfrm>
            <a:off x="251520" y="2713484"/>
            <a:ext cx="7632848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537593" y="2544206"/>
            <a:ext cx="20901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network</a:t>
            </a:r>
            <a:r>
              <a:rPr kumimoji="1" lang="zh-CN" altLang="en-US" sz="1600" b="1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1" dirty="0">
                <a:latin typeface="Consolas" charset="0"/>
                <a:ea typeface="Consolas" charset="0"/>
                <a:cs typeface="Consolas" charset="0"/>
              </a:rPr>
              <a:t>partition</a:t>
            </a:r>
            <a:endParaRPr kumimoji="1" lang="zh-CN" altLang="en-US" sz="1600" b="1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37" name="直线箭头连接符 36"/>
          <p:cNvCxnSpPr/>
          <p:nvPr/>
        </p:nvCxnSpPr>
        <p:spPr>
          <a:xfrm flipV="1">
            <a:off x="2987824" y="3638174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/>
          <p:cNvCxnSpPr/>
          <p:nvPr/>
        </p:nvCxnSpPr>
        <p:spPr>
          <a:xfrm flipV="1">
            <a:off x="2987824" y="3505572"/>
            <a:ext cx="3312368" cy="2366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093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1.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 server keeps a table that maintains a sequence of "view"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Each view contains the view number, the primary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server, and the backup server</a:t>
            </a:r>
            <a:endParaRPr kumimoji="1" lang="zh-CN" altLang="en-US" dirty="0"/>
          </a:p>
          <a:p>
            <a:r>
              <a:rPr kumimoji="1" lang="en-US" altLang="zh-CN" dirty="0"/>
              <a:t>2.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alerts each server as to whether it's the primary 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backup     </a:t>
            </a:r>
            <a:endParaRPr kumimoji="1" lang="zh-CN" altLang="en-US" dirty="0"/>
          </a:p>
          <a:p>
            <a:r>
              <a:rPr kumimoji="1" lang="en-US" altLang="zh-CN" dirty="0"/>
              <a:t>3. Upon receiving any updates, the primary will receive an 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the backup before responding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(just as before)    </a:t>
            </a:r>
            <a:endParaRPr kumimoji="1" lang="zh-CN" altLang="en-US" dirty="0"/>
          </a:p>
          <a:p>
            <a:r>
              <a:rPr kumimoji="1" lang="en-US" altLang="zh-CN" dirty="0"/>
              <a:t>4. Coordinators make requests to the 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 asking who is primary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Coordinators then contact the primary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465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504" y="4916115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直线箭头连接符 15"/>
          <p:cNvCxnSpPr>
            <a:stCxn id="11" idx="3"/>
            <a:endCxn id="12" idx="1"/>
          </p:cNvCxnSpPr>
          <p:nvPr/>
        </p:nvCxnSpPr>
        <p:spPr>
          <a:xfrm flipV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11" idx="3"/>
            <a:endCxn id="13" idx="1"/>
          </p:cNvCxnSpPr>
          <p:nvPr/>
        </p:nvCxnSpPr>
        <p:spPr>
          <a:xfrm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 rot="20442566">
            <a:off x="5383625" y="1954313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245948">
            <a:off x="5436095" y="280949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backup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49" name="曲线连接符 48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62274"/>
            <a:ext cx="283511" cy="26211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5" name="直线箭头连接符 54"/>
          <p:cNvCxnSpPr>
            <a:stCxn id="12" idx="1"/>
            <a:endCxn id="11" idx="3"/>
          </p:cNvCxnSpPr>
          <p:nvPr/>
        </p:nvCxnSpPr>
        <p:spPr>
          <a:xfrm flipH="1">
            <a:off x="4860032" y="1861724"/>
            <a:ext cx="2448272" cy="815756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/>
          <p:cNvCxnSpPr>
            <a:stCxn id="13" idx="1"/>
            <a:endCxn id="11" idx="3"/>
          </p:cNvCxnSpPr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50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2" grpId="1"/>
      <p:bldP spid="23" grpId="0"/>
      <p:bldP spid="23" grpId="1"/>
      <p:bldP spid="24" grpId="0"/>
      <p:bldP spid="25" grpId="0"/>
      <p:bldP spid="26" grpId="0" animBg="1"/>
      <p:bldP spid="45" grpId="0"/>
      <p:bldP spid="4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View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3972271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2400" b="1" dirty="0"/>
              <a:t>To discover failures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Replicas ping to the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If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misses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 pings in a row, it deems a server to be dead </a:t>
            </a:r>
            <a:endParaRPr kumimoji="1" lang="zh-CN" altLang="en-US" sz="2000" dirty="0"/>
          </a:p>
          <a:p>
            <a:r>
              <a:rPr kumimoji="1" lang="en-US" altLang="zh-CN" sz="2400" b="1" dirty="0"/>
              <a:t>Basic failure</a:t>
            </a:r>
            <a:r>
              <a:rPr kumimoji="1" lang="en-US" altLang="zh-CN" sz="2400" dirty="0"/>
              <a:t> (actual worker crash):     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1. Primary fails; pings cease     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2.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lets S2 know it's primary, and it handles any client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requests</a:t>
            </a:r>
            <a:endParaRPr kumimoji="1" lang="zh-CN" altLang="en-US" sz="2000" dirty="0"/>
          </a:p>
          <a:p>
            <a:pPr lvl="2"/>
            <a:r>
              <a:rPr kumimoji="1" lang="en-US" altLang="zh-CN" sz="1800" dirty="0"/>
              <a:t>Before S2 knowing it's the primary, it will simply </a:t>
            </a:r>
            <a:r>
              <a:rPr kumimoji="1" lang="en-US" altLang="zh-CN" sz="1800" dirty="0">
                <a:solidFill>
                  <a:srgbClr val="C00000"/>
                </a:solidFill>
              </a:rPr>
              <a:t>reject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requests that come directly from coordinators     </a:t>
            </a:r>
            <a:endParaRPr kumimoji="1" lang="zh-CN" altLang="en-US" sz="1800" dirty="0"/>
          </a:p>
          <a:p>
            <a:pPr lvl="1"/>
            <a:r>
              <a:rPr kumimoji="1" lang="en-US" altLang="zh-CN" sz="2000" dirty="0"/>
              <a:t>3. View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will eventually recruit a new idle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 to act as backup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13903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9511" y="4916115"/>
            <a:ext cx="8878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Use a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view server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, which determines which replica is the primary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" name="矩形 2"/>
          <p:cNvSpPr/>
          <p:nvPr/>
        </p:nvSpPr>
        <p:spPr>
          <a:xfrm>
            <a:off x="6358382" y="2353444"/>
            <a:ext cx="26994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</p:spTree>
    <p:extLst>
      <p:ext uri="{BB962C8B-B14F-4D97-AF65-F5344CB8AC3E}">
        <p14:creationId xmlns:p14="http://schemas.microsoft.com/office/powerpoint/2010/main" val="17529787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Failure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-108520" y="4995406"/>
            <a:ext cx="9505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before 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it's primary, it will </a:t>
            </a: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reject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any requests from clients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(dead)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/>
          <p:cNvCxnSpPr/>
          <p:nvPr/>
        </p:nvCxnSpPr>
        <p:spPr>
          <a:xfrm flipH="1" flipV="1">
            <a:off x="4860032" y="2677480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52320" y="1387344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sp>
        <p:nvSpPr>
          <p:cNvPr id="36" name="矩形 35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rot="1266714">
            <a:off x="5508104" y="282687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3" name="直线箭头连接符 22"/>
          <p:cNvCxnSpPr/>
          <p:nvPr/>
        </p:nvCxnSpPr>
        <p:spPr>
          <a:xfrm flipH="1" flipV="1">
            <a:off x="4846177" y="2757782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771800" y="223091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primary?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771800" y="269882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6" name="曲线连接符 15"/>
          <p:cNvCxnSpPr>
            <a:endCxn id="4" idx="2"/>
          </p:cNvCxnSpPr>
          <p:nvPr/>
        </p:nvCxnSpPr>
        <p:spPr>
          <a:xfrm rot="10800000">
            <a:off x="2231741" y="3073524"/>
            <a:ext cx="5062709" cy="787436"/>
          </a:xfrm>
          <a:prstGeom prst="curvedConnector2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3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  <p:bldP spid="29" grpId="1"/>
      <p:bldP spid="30" grpId="0"/>
      <p:bldP spid="30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Facing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sz="2800" dirty="0"/>
              <a:t>A few rules</a:t>
            </a:r>
            <a:endParaRPr kumimoji="1" lang="zh-CN" altLang="en-US" sz="2800" dirty="0"/>
          </a:p>
          <a:p>
            <a:pPr lvl="1"/>
            <a:r>
              <a:rPr kumimoji="1" lang="en-US" altLang="zh-CN" sz="2400" dirty="0"/>
              <a:t>1. Primary must wait for backup to accept each request    </a:t>
            </a:r>
            <a:endParaRPr kumimoji="1" lang="zh-CN" altLang="en-US" sz="2400" dirty="0"/>
          </a:p>
          <a:p>
            <a:pPr lvl="1"/>
            <a:r>
              <a:rPr kumimoji="1" lang="en-US" altLang="zh-CN" sz="2400" dirty="0"/>
              <a:t>2. Non-primary must reject direct coordinator requests</a:t>
            </a:r>
            <a:endParaRPr kumimoji="1" lang="zh-CN" altLang="en-US" sz="2400" dirty="0"/>
          </a:p>
          <a:p>
            <a:pPr lvl="2"/>
            <a:r>
              <a:rPr kumimoji="1" lang="en-US" altLang="zh-CN" sz="2000" dirty="0"/>
              <a:t>That's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what happened in the earlier failure, in the interim between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failure and S2 hearing that it was primary</a:t>
            </a:r>
            <a:endParaRPr kumimoji="1" lang="zh-CN" altLang="en-US" sz="2000" dirty="0"/>
          </a:p>
          <a:p>
            <a:pPr lvl="1"/>
            <a:r>
              <a:rPr kumimoji="1" lang="en-US" altLang="zh-CN" sz="2400" dirty="0"/>
              <a:t>3. Primary must reject forwarded requests</a:t>
            </a:r>
            <a:endParaRPr kumimoji="1" lang="zh-CN" altLang="en-US" sz="2400" dirty="0"/>
          </a:p>
          <a:p>
            <a:pPr lvl="2"/>
            <a:r>
              <a:rPr kumimoji="1" lang="en-US" altLang="zh-CN" sz="2000" dirty="0"/>
              <a:t>I.e., it won't accept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 update from the backup</a:t>
            </a:r>
            <a:endParaRPr kumimoji="1" lang="zh-CN" altLang="en-US" sz="2000" dirty="0"/>
          </a:p>
          <a:p>
            <a:pPr lvl="1"/>
            <a:r>
              <a:rPr kumimoji="1" lang="en-US" altLang="zh-CN" sz="2400" dirty="0"/>
              <a:t>4. Primary in view </a:t>
            </a:r>
            <a:r>
              <a:rPr kumimoji="1" lang="en-US" altLang="zh-CN" sz="2400" b="1" i="1" dirty="0" err="1"/>
              <a:t>i</a:t>
            </a:r>
            <a:r>
              <a:rPr kumimoji="1" lang="en-US" altLang="zh-CN" sz="2400" dirty="0"/>
              <a:t> must have been primary or backup in view </a:t>
            </a:r>
            <a:r>
              <a:rPr kumimoji="1" lang="en-US" altLang="zh-CN" sz="2400" b="1" i="1" dirty="0"/>
              <a:t>i-1</a:t>
            </a:r>
            <a:r>
              <a:rPr kumimoji="1" lang="en-US" altLang="zh-CN" sz="2400" dirty="0"/>
              <a:t>   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504333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7200" y="4873724"/>
            <a:ext cx="8075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</a:t>
            </a:r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28170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49266" y="1467864"/>
            <a:ext cx="2653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lack of pings indicates to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that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1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is down </a:t>
            </a:r>
          </a:p>
        </p:txBody>
      </p:sp>
      <p:sp>
        <p:nvSpPr>
          <p:cNvPr id="29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AD29CB-4ECC-B14F-BA32-1815230A3628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377A782-E665-5D4E-9660-5809A1ED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784A2D10-7D17-B748-A1A8-EAE389E7AE47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93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5051410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before </a:t>
            </a:r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4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knows it's the primary?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87289" y="1825287"/>
            <a:ext cx="2553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VS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makes </a:t>
            </a:r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S</a:t>
            </a:r>
            <a:r>
              <a:rPr lang="en-US" altLang="zh-CN" sz="2000" b="1" baseline="-25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2</a:t>
            </a:r>
            <a:r>
              <a:rPr lang="en-US" altLang="zh-CN" sz="20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 primary</a:t>
            </a:r>
          </a:p>
        </p:txBody>
      </p:sp>
      <p:cxnSp>
        <p:nvCxnSpPr>
          <p:cNvPr id="29" name="直线箭头连接符 28"/>
          <p:cNvCxnSpPr/>
          <p:nvPr/>
        </p:nvCxnSpPr>
        <p:spPr>
          <a:xfrm flipH="1" flipV="1">
            <a:off x="4860032" y="2569468"/>
            <a:ext cx="1723036" cy="65880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 rot="1266714">
            <a:off x="5508104" y="269359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primary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 rot="313494">
            <a:off x="3777089" y="3778651"/>
            <a:ext cx="2044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7544" y="429766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it's okay! S2 will act as backup </a:t>
            </a:r>
            <a:endParaRPr lang="zh-CN" altLang="en-US" sz="24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(accept updates from S1, reject coordinator requests) </a:t>
            </a:r>
          </a:p>
        </p:txBody>
      </p:sp>
      <p:sp>
        <p:nvSpPr>
          <p:cNvPr id="33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65BD2F0-FE78-4B42-BDA6-A52A83E0C51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5D49E1DA-0CA3-AA40-9208-CFC6750A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308346B-1BC0-3241-8419-C5AD685E5E65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83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6" grpId="0"/>
      <p:bldP spid="3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Partitions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4916115"/>
            <a:ext cx="8075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happens after S2 knows it's the primary, </a:t>
            </a:r>
            <a:endParaRPr lang="zh-CN" altLang="en-US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but S1 also thinks it is?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2: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--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4" idx="0"/>
          </p:cNvCxnSpPr>
          <p:nvPr/>
        </p:nvCxnSpPr>
        <p:spPr>
          <a:xfrm rot="5400000" flipH="1" flipV="1">
            <a:off x="4409982" y="-616886"/>
            <a:ext cx="720080" cy="5076564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曲线连接符 31"/>
          <p:cNvCxnSpPr>
            <a:stCxn id="4" idx="2"/>
          </p:cNvCxnSpPr>
          <p:nvPr/>
        </p:nvCxnSpPr>
        <p:spPr>
          <a:xfrm rot="16200000" flipH="1">
            <a:off x="4376304" y="928960"/>
            <a:ext cx="787436" cy="507656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467544" y="4297660"/>
            <a:ext cx="8075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also okay! S1 won't be able to act as primary </a:t>
            </a:r>
            <a:endParaRPr lang="zh-CN" altLang="en-US" sz="2400" b="1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  <a:p>
            <a:pPr algn="ctr"/>
            <a:r>
              <a:rPr lang="en-US" altLang="zh-CN" sz="20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(can't accept client requests because it won't get ACKs from S2) </a:t>
            </a:r>
          </a:p>
        </p:txBody>
      </p:sp>
      <p:sp>
        <p:nvSpPr>
          <p:cNvPr id="30" name="任意形状 2"/>
          <p:cNvSpPr/>
          <p:nvPr/>
        </p:nvSpPr>
        <p:spPr>
          <a:xfrm>
            <a:off x="6221102" y="1682154"/>
            <a:ext cx="799171" cy="819958"/>
          </a:xfrm>
          <a:custGeom>
            <a:avLst/>
            <a:gdLst>
              <a:gd name="connsiteX0" fmla="*/ 0 w 2147455"/>
              <a:gd name="connsiteY0" fmla="*/ 0 h 2937164"/>
              <a:gd name="connsiteX1" fmla="*/ 443346 w 2147455"/>
              <a:gd name="connsiteY1" fmla="*/ 1787236 h 2937164"/>
              <a:gd name="connsiteX2" fmla="*/ 2147455 w 2147455"/>
              <a:gd name="connsiteY2" fmla="*/ 2937164 h 293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7455" h="2937164">
                <a:moveTo>
                  <a:pt x="0" y="0"/>
                </a:moveTo>
                <a:cubicBezTo>
                  <a:pt x="42718" y="648854"/>
                  <a:pt x="85437" y="1297709"/>
                  <a:pt x="443346" y="1787236"/>
                </a:cubicBezTo>
                <a:cubicBezTo>
                  <a:pt x="801255" y="2276763"/>
                  <a:pt x="2147455" y="2937164"/>
                  <a:pt x="2147455" y="2937164"/>
                </a:cubicBez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17613" y="844174"/>
            <a:ext cx="225599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Network Partition between VS and 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 rot="21154324">
            <a:off x="2255816" y="1237637"/>
            <a:ext cx="3097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rejected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by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zh-CN" altLang="en-US" sz="1600" baseline="-250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(Cannot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get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ACK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from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2CF4787-1A36-3F47-939A-077A5659752F}"/>
              </a:ext>
            </a:extLst>
          </p:cNvPr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6D67E92C-D72C-A54C-90AF-F7F6F422C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931" y="1704569"/>
            <a:ext cx="283511" cy="262114"/>
          </a:xfrm>
          <a:prstGeom prst="rect">
            <a:avLst/>
          </a:prstGeom>
        </p:spPr>
      </p:pic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CC091ECE-21B4-7648-BFAE-54E10C3635F9}"/>
              </a:ext>
            </a:extLst>
          </p:cNvPr>
          <p:cNvCxnSpPr>
            <a:cxnSpLocks/>
          </p:cNvCxnSpPr>
          <p:nvPr/>
        </p:nvCxnSpPr>
        <p:spPr>
          <a:xfrm flipH="1">
            <a:off x="6516218" y="1885392"/>
            <a:ext cx="792086" cy="287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33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7" grpId="0"/>
      <p:bldP spid="3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Consider S</a:t>
            </a:r>
            <a:r>
              <a:rPr kumimoji="1" lang="en-US" altLang="zh-CN" baseline="-25000" dirty="0"/>
              <a:t>1</a:t>
            </a:r>
            <a:r>
              <a:rPr kumimoji="1" lang="en-US" altLang="zh-CN" dirty="0"/>
              <a:t> being Partitioned from the VS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000" b="1" dirty="0"/>
              <a:t>Before S2 hears about View #2: </a:t>
            </a:r>
            <a:r>
              <a:rPr kumimoji="1" lang="en-US" altLang="zh-CN" sz="2000" dirty="0"/>
              <a:t>      </a:t>
            </a:r>
            <a:endParaRPr kumimoji="1" lang="zh-CN" altLang="en-US" sz="2000" dirty="0"/>
          </a:p>
          <a:p>
            <a:pPr lvl="1"/>
            <a:r>
              <a:rPr kumimoji="1" lang="en-US" altLang="zh-CN" sz="1800" dirty="0"/>
              <a:t>S1 can process operations from coordinators, S2 will accept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forwarded requests</a:t>
            </a:r>
            <a:endParaRPr kumimoji="1" lang="zh-CN" altLang="en-US" sz="1800" dirty="0"/>
          </a:p>
          <a:p>
            <a:pPr lvl="1"/>
            <a:r>
              <a:rPr kumimoji="1" lang="en-US" altLang="zh-CN" sz="1800" dirty="0"/>
              <a:t>S2 will reject operations from coordinators who have heard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about view #2    </a:t>
            </a:r>
            <a:endParaRPr kumimoji="1" lang="zh-CN" altLang="en-US" sz="1800" dirty="0"/>
          </a:p>
          <a:p>
            <a:r>
              <a:rPr kumimoji="1" lang="en-US" altLang="zh-CN" sz="2000" b="1" dirty="0"/>
              <a:t>After S2 hears about View #2: </a:t>
            </a:r>
            <a:r>
              <a:rPr kumimoji="1" lang="en-US" altLang="zh-CN" sz="2000" dirty="0"/>
              <a:t> </a:t>
            </a:r>
            <a:endParaRPr kumimoji="1" lang="zh-CN" altLang="en-US" sz="2000" dirty="0"/>
          </a:p>
          <a:p>
            <a:pPr lvl="1"/>
            <a:r>
              <a:rPr kumimoji="1" lang="en-US" altLang="zh-CN" sz="1800" dirty="0"/>
              <a:t>If S1 receives coordinator requests, it will forward.  S2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 reject (not ACK), so S1 can no longer act as primary.       </a:t>
            </a:r>
            <a:endParaRPr kumimoji="1" lang="zh-CN" altLang="en-US" sz="1800" dirty="0"/>
          </a:p>
          <a:p>
            <a:pPr lvl="1"/>
            <a:r>
              <a:rPr kumimoji="1" lang="en-US" altLang="zh-CN" sz="1800" dirty="0"/>
              <a:t>S1 will send error to coordinator, coordinator will ask VS for new view, learn about view #2, and coordinator 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re-send to S2</a:t>
            </a:r>
            <a:endParaRPr kumimoji="1" lang="zh-CN" altLang="en-US" sz="1800" dirty="0"/>
          </a:p>
          <a:p>
            <a:r>
              <a:rPr kumimoji="1" lang="en-US" altLang="zh-CN" sz="2000" b="1" dirty="0"/>
              <a:t>The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commit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point of switch-over</a:t>
            </a:r>
            <a:r>
              <a:rPr kumimoji="1" lang="en-US" altLang="zh-CN" sz="2000" dirty="0"/>
              <a:t>: when S2 hears about View #2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428484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835696" y="2281436"/>
            <a:ext cx="792088" cy="7920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C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560" y="2209428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9512" y="2425452"/>
            <a:ext cx="360040" cy="36004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7" name="直线箭头连接符 6"/>
          <p:cNvCxnSpPr/>
          <p:nvPr/>
        </p:nvCxnSpPr>
        <p:spPr>
          <a:xfrm>
            <a:off x="971600" y="2353444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539552" y="2641476"/>
            <a:ext cx="1296144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/>
          <p:cNvCxnSpPr/>
          <p:nvPr/>
        </p:nvCxnSpPr>
        <p:spPr>
          <a:xfrm>
            <a:off x="971600" y="2929508"/>
            <a:ext cx="8640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83568" y="2713484"/>
            <a:ext cx="360040" cy="36004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67944" y="2281436"/>
            <a:ext cx="792088" cy="7920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VS</a:t>
            </a:r>
            <a:endParaRPr kumimoji="1" lang="zh-CN" altLang="en-US" sz="28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304" y="1465680"/>
            <a:ext cx="792088" cy="79208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304" y="3217540"/>
            <a:ext cx="79208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4585692"/>
            <a:ext cx="807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problem</a:t>
            </a:r>
            <a:r>
              <a:rPr lang="en-US" altLang="zh-CN" sz="2400" dirty="0">
                <a:latin typeface="等线" panose="02010600030101010101" pitchFamily="2" charset="-122"/>
                <a:ea typeface="MS PGothic" charset="0"/>
                <a:cs typeface="Myriad Pro Light SemiCond"/>
              </a:rPr>
              <a:t>: what if view server fails? </a:t>
            </a:r>
          </a:p>
          <a:p>
            <a:pPr algn="ctr"/>
            <a:endParaRPr lang="en-US" altLang="zh-CN" sz="2400" dirty="0">
              <a:latin typeface="等线" panose="02010600030101010101" pitchFamily="2" charset="-122"/>
              <a:ea typeface="MS PGothic" charset="0"/>
              <a:cs typeface="Myriad Pro Light SemiCond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3928" y="307352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1: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1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</a:t>
            </a: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1600" baseline="-25000" dirty="0">
                <a:latin typeface="Consolas" charset="0"/>
                <a:ea typeface="Consolas" charset="0"/>
                <a:cs typeface="Consolas" charset="0"/>
              </a:rPr>
              <a:t>2</a:t>
            </a:r>
            <a:endParaRPr kumimoji="1" lang="zh-CN" altLang="en-US" sz="1600" baseline="-25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288" y="112712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(primary)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40538" y="400962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(backup)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08304" y="1489348"/>
            <a:ext cx="792088" cy="79208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S</a:t>
            </a:r>
            <a:r>
              <a:rPr kumimoji="1" lang="en-US" altLang="zh-CN" sz="2800" baseline="-25000" dirty="0">
                <a:solidFill>
                  <a:schemeClr val="tx1"/>
                </a:solidFill>
                <a:latin typeface="Consolas" charset="0"/>
                <a:ea typeface="Consolas" charset="0"/>
                <a:cs typeface="Consolas" charset="0"/>
              </a:rPr>
              <a:t>1</a:t>
            </a:r>
            <a:endParaRPr kumimoji="1" lang="zh-CN" altLang="en-US" sz="2800" baseline="-25000" dirty="0">
              <a:solidFill>
                <a:schemeClr val="tx1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7596336" y="2294151"/>
            <a:ext cx="0" cy="923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/>
          <p:nvPr/>
        </p:nvCxnSpPr>
        <p:spPr>
          <a:xfrm>
            <a:off x="7812360" y="2281436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/>
          <p:cNvCxnSpPr/>
          <p:nvPr/>
        </p:nvCxnSpPr>
        <p:spPr>
          <a:xfrm>
            <a:off x="2609855" y="2553406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/>
          <p:cNvCxnSpPr/>
          <p:nvPr/>
        </p:nvCxnSpPr>
        <p:spPr>
          <a:xfrm>
            <a:off x="2609855" y="2713484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98846"/>
            <a:ext cx="283511" cy="262114"/>
          </a:xfrm>
          <a:prstGeom prst="rect">
            <a:avLst/>
          </a:prstGeom>
        </p:spPr>
      </p:pic>
      <p:cxnSp>
        <p:nvCxnSpPr>
          <p:cNvPr id="57" name="直线箭头连接符 56"/>
          <p:cNvCxnSpPr/>
          <p:nvPr/>
        </p:nvCxnSpPr>
        <p:spPr>
          <a:xfrm flipH="1" flipV="1">
            <a:off x="4860032" y="2713484"/>
            <a:ext cx="2448272" cy="936104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26" idx="1"/>
            <a:endCxn id="11" idx="3"/>
          </p:cNvCxnSpPr>
          <p:nvPr/>
        </p:nvCxnSpPr>
        <p:spPr>
          <a:xfrm flipH="1">
            <a:off x="4860032" y="1885392"/>
            <a:ext cx="2448272" cy="7920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172277" y="2179811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dirty="0"/>
              <a:t>X</a:t>
            </a:r>
            <a:endParaRPr kumimoji="1" lang="zh-CN" altLang="en-US" sz="5400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019322"/>
            <a:ext cx="283511" cy="26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998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Paxos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Distributed consensus mechanism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93008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Leslie </a:t>
            </a:r>
            <a:r>
              <a:rPr kumimoji="1" lang="en-US" altLang="zh-CN" dirty="0" err="1"/>
              <a:t>Lamport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73325"/>
            <a:ext cx="2736304" cy="37105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11560" y="516175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i="1" dirty="0"/>
              <a:t>http://</a:t>
            </a:r>
            <a:r>
              <a:rPr lang="en-US" altLang="zh-CN" i="1" dirty="0" err="1"/>
              <a:t>ipads.se.sjtu.edu.cn</a:t>
            </a:r>
            <a:r>
              <a:rPr lang="en-US" altLang="zh-CN" i="1" dirty="0"/>
              <a:t>/courses/</a:t>
            </a:r>
            <a:r>
              <a:rPr lang="en-US" altLang="zh-CN" i="1" dirty="0" err="1"/>
              <a:t>cse</a:t>
            </a:r>
            <a:r>
              <a:rPr lang="en-US" altLang="zh-CN" i="1" dirty="0"/>
              <a:t>-g/2012f/</a:t>
            </a:r>
            <a:r>
              <a:rPr lang="en-US" altLang="zh-CN" i="1" dirty="0" err="1"/>
              <a:t>Schedule_files</a:t>
            </a:r>
            <a:r>
              <a:rPr lang="en-US" altLang="zh-CN" i="1" dirty="0"/>
              <a:t>/</a:t>
            </a:r>
            <a:r>
              <a:rPr lang="en-US" altLang="zh-CN" i="1" dirty="0" err="1"/>
              <a:t>paxos-simple.pdf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2735062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endParaRPr lang="zh-CN" altLang="en-US" dirty="0"/>
          </a:p>
        </p:txBody>
      </p:sp>
      <p:grpSp>
        <p:nvGrpSpPr>
          <p:cNvPr id="6" name="Group 14"/>
          <p:cNvGrpSpPr/>
          <p:nvPr/>
        </p:nvGrpSpPr>
        <p:grpSpPr>
          <a:xfrm>
            <a:off x="3566314" y="2720504"/>
            <a:ext cx="1694148" cy="1089803"/>
            <a:chOff x="3276496" y="3419714"/>
            <a:chExt cx="1896936" cy="1201097"/>
          </a:xfrm>
        </p:grpSpPr>
        <p:sp>
          <p:nvSpPr>
            <p:cNvPr id="7" name="Cloud 15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8" name="Rectangle 16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9" name="内容占位符 2"/>
          <p:cNvSpPr txBox="1">
            <a:spLocks/>
          </p:cNvSpPr>
          <p:nvPr/>
        </p:nvSpPr>
        <p:spPr>
          <a:xfrm>
            <a:off x="1736212" y="442011"/>
            <a:ext cx="6950588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  <a:buFont typeface="Arial" pitchFamily="34" charset="0"/>
              <a:buNone/>
            </a:pPr>
            <a:r>
              <a:rPr lang="en-US" altLang="zh-CN" sz="2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properties: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correct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fault-tolerance</a:t>
            </a:r>
            <a:endParaRPr lang="en-US" altLang="zh-CN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1600" i="1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 guaranteed </a:t>
            </a:r>
            <a:r>
              <a:rPr lang="en-US" altLang="zh-TW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termination</a:t>
            </a:r>
          </a:p>
        </p:txBody>
      </p:sp>
      <p:sp>
        <p:nvSpPr>
          <p:cNvPr id="10" name="Rounded Rectangle 4"/>
          <p:cNvSpPr/>
          <p:nvPr/>
        </p:nvSpPr>
        <p:spPr>
          <a:xfrm>
            <a:off x="1397000" y="3018504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5"/>
          <p:cNvSpPr/>
          <p:nvPr/>
        </p:nvSpPr>
        <p:spPr>
          <a:xfrm>
            <a:off x="4997500" y="2808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3537000" y="3673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2677314" y="2232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804314" y="2359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2931314" y="2486004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0"/>
          <p:cNvSpPr/>
          <p:nvPr/>
        </p:nvSpPr>
        <p:spPr>
          <a:xfrm>
            <a:off x="5124500" y="2935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11"/>
          <p:cNvSpPr/>
          <p:nvPr/>
        </p:nvSpPr>
        <p:spPr>
          <a:xfrm>
            <a:off x="5251500" y="3062504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664000" y="3800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13"/>
          <p:cNvSpPr/>
          <p:nvPr/>
        </p:nvSpPr>
        <p:spPr>
          <a:xfrm>
            <a:off x="3791000" y="3927004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2486815" y="2022004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1714500" y="4701641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one machine may serve several roles</a:t>
            </a:r>
          </a:p>
        </p:txBody>
      </p:sp>
      <p:sp>
        <p:nvSpPr>
          <p:cNvPr id="22" name="Rectangle 20"/>
          <p:cNvSpPr/>
          <p:nvPr/>
        </p:nvSpPr>
        <p:spPr>
          <a:xfrm>
            <a:off x="3627710" y="1840159"/>
            <a:ext cx="444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Goal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have all acceptors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to a value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associated with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proposal</a:t>
            </a:r>
            <a:endParaRPr lang="en-US" altLang="zh-CN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2521939" y="322850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22"/>
          <p:cNvCxnSpPr/>
          <p:nvPr/>
        </p:nvCxnSpPr>
        <p:spPr>
          <a:xfrm flipV="1">
            <a:off x="3048000" y="295850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3"/>
          <p:cNvSpPr/>
          <p:nvPr/>
        </p:nvSpPr>
        <p:spPr>
          <a:xfrm>
            <a:off x="5328812" y="3790544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6" name="Straight Arrow Connector 24"/>
          <p:cNvCxnSpPr/>
          <p:nvPr/>
        </p:nvCxnSpPr>
        <p:spPr>
          <a:xfrm flipV="1">
            <a:off x="5932618" y="3520544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7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Players</a:t>
            </a:r>
            <a:endParaRPr lang="zh-CN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63157" y="2187115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Get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run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elected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Coordinator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3063157" y="3264666"/>
            <a:ext cx="4699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Remember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state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of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protocol</a:t>
            </a:r>
          </a:p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any majority of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Acceptors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157" y="4342219"/>
            <a:ext cx="4699000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When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agreement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has been reached,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Learner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executes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and/or sends a response back to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3157" y="1417340"/>
            <a:ext cx="198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0" bIns="30000">
            <a:spAutoFit/>
          </a:bodyPr>
          <a:lstStyle/>
          <a:p>
            <a:pPr marL="144193" indent="-14419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makes a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request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19177" y="141734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529177" y="2187115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75656" y="3264667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19177" y="4342219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36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General Approach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181366"/>
            <a:ext cx="7048500" cy="2982179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decides to be the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endParaRPr lang="en-US" altLang="zh-C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proposes a value and solicits acceptance from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(majority)</a:t>
            </a: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announces result or try again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16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079500" y="3238500"/>
            <a:ext cx="65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&gt;1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become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leaders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simultaneously?</a:t>
            </a:r>
          </a:p>
        </p:txBody>
      </p:sp>
      <p:sp>
        <p:nvSpPr>
          <p:cNvPr id="6" name="Rectangle 4"/>
          <p:cNvSpPr/>
          <p:nvPr/>
        </p:nvSpPr>
        <p:spPr>
          <a:xfrm>
            <a:off x="1853500" y="3762923"/>
            <a:ext cx="456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there is a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network partition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?</a:t>
            </a:r>
          </a:p>
        </p:txBody>
      </p:sp>
      <p:sp>
        <p:nvSpPr>
          <p:cNvPr id="7" name="Rectangle 5"/>
          <p:cNvSpPr/>
          <p:nvPr/>
        </p:nvSpPr>
        <p:spPr>
          <a:xfrm>
            <a:off x="1587500" y="4246134"/>
            <a:ext cx="62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in the middle of solicitation?</a:t>
            </a:r>
          </a:p>
        </p:txBody>
      </p:sp>
      <p:sp>
        <p:nvSpPr>
          <p:cNvPr id="8" name="Rectangle 6"/>
          <p:cNvSpPr/>
          <p:nvPr/>
        </p:nvSpPr>
        <p:spPr>
          <a:xfrm>
            <a:off x="7334250" y="5071634"/>
            <a:ext cx="60325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45500" y="4762500"/>
            <a:ext cx="4830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What if a leader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crashes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after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deciding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but before </a:t>
            </a: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announcing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results?</a:t>
            </a:r>
          </a:p>
        </p:txBody>
      </p:sp>
    </p:spTree>
    <p:extLst>
      <p:ext uri="{BB962C8B-B14F-4D97-AF65-F5344CB8AC3E}">
        <p14:creationId xmlns:p14="http://schemas.microsoft.com/office/powerpoint/2010/main" val="388491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ＭＳ Ｐゴシック" panose="020B0600070205080204" pitchFamily="34" charset="-128"/>
              </a:rPr>
              <a:t>Political Science 101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err="1">
                <a:ea typeface="ＭＳ Ｐゴシック" panose="020B0600070205080204" pitchFamily="34" charset="-128"/>
              </a:rPr>
              <a:t>Paxos</a:t>
            </a:r>
            <a:r>
              <a:rPr lang="en-US" altLang="zh-CN" sz="2400" dirty="0">
                <a:ea typeface="ＭＳ Ｐゴシック" panose="020B0600070205080204" pitchFamily="34" charset="-128"/>
              </a:rPr>
              <a:t> has </a:t>
            </a:r>
            <a:r>
              <a:rPr lang="en-US" altLang="zh-CN" sz="24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rounds</a:t>
            </a:r>
            <a:r>
              <a:rPr lang="en-US" altLang="zh-CN" sz="2400" dirty="0">
                <a:ea typeface="ＭＳ Ｐゴシック" panose="020B0600070205080204" pitchFamily="34" charset="-128"/>
              </a:rPr>
              <a:t>; each round has a unique ID</a:t>
            </a:r>
            <a:r>
              <a:rPr lang="zh-CN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zh-CN" sz="2400" dirty="0">
                <a:ea typeface="ＭＳ Ｐゴシック" panose="020B0600070205080204" pitchFamily="34" charset="-128"/>
              </a:rPr>
              <a:t>(N)</a:t>
            </a:r>
          </a:p>
          <a:p>
            <a:r>
              <a:rPr lang="en-US" altLang="zh-CN" sz="2400" dirty="0">
                <a:ea typeface="ＭＳ Ｐゴシック" panose="020B0600070205080204" pitchFamily="34" charset="-128"/>
              </a:rPr>
              <a:t>Rounds are </a:t>
            </a:r>
            <a:r>
              <a:rPr lang="en-US" altLang="zh-CN" sz="24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asynchronous</a:t>
            </a: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Time synchronization not required</a:t>
            </a: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If you are in round </a:t>
            </a:r>
            <a:r>
              <a:rPr lang="en-US" altLang="zh-CN" sz="2000" i="1" dirty="0">
                <a:ea typeface="ＭＳ Ｐゴシック" panose="020B0600070205080204" pitchFamily="34" charset="-128"/>
              </a:rPr>
              <a:t>j </a:t>
            </a:r>
            <a:r>
              <a:rPr lang="en-US" altLang="zh-CN" sz="2000" dirty="0">
                <a:ea typeface="ＭＳ Ｐゴシック" panose="020B0600070205080204" pitchFamily="34" charset="-128"/>
              </a:rPr>
              <a:t>and hear a message from round </a:t>
            </a:r>
            <a:r>
              <a:rPr lang="en-US" altLang="zh-CN" sz="2000" i="1" dirty="0">
                <a:ea typeface="ＭＳ Ｐゴシック" panose="020B0600070205080204" pitchFamily="34" charset="-128"/>
              </a:rPr>
              <a:t>j+1</a:t>
            </a:r>
            <a:r>
              <a:rPr lang="en-US" altLang="zh-CN" sz="2000" dirty="0">
                <a:ea typeface="ＭＳ Ｐゴシック" panose="020B0600070205080204" pitchFamily="34" charset="-128"/>
              </a:rPr>
              <a:t>, abort everything and move over to round </a:t>
            </a:r>
            <a:r>
              <a:rPr lang="en-US" altLang="zh-CN" sz="2000" i="1" dirty="0">
                <a:ea typeface="ＭＳ Ｐゴシック" panose="020B0600070205080204" pitchFamily="34" charset="-128"/>
              </a:rPr>
              <a:t>j+1</a:t>
            </a: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Use timeouts; may be pessimistic</a:t>
            </a:r>
          </a:p>
          <a:p>
            <a:r>
              <a:rPr lang="en-US" altLang="zh-CN" sz="2400" dirty="0">
                <a:ea typeface="ＭＳ Ｐゴシック" panose="020B0600070205080204" pitchFamily="34" charset="-128"/>
              </a:rPr>
              <a:t>Each round itself broken into </a:t>
            </a:r>
            <a:r>
              <a:rPr lang="en-US" altLang="zh-CN" sz="24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phases</a:t>
            </a:r>
            <a:r>
              <a:rPr lang="en-US" altLang="zh-CN" sz="2400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 </a:t>
            </a:r>
            <a:endParaRPr lang="zh-CN" altLang="en-US" sz="24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zh-CN" sz="2000" dirty="0">
                <a:ea typeface="ＭＳ Ｐゴシック" panose="020B0600070205080204" pitchFamily="34" charset="-128"/>
              </a:rPr>
              <a:t>Phases</a:t>
            </a:r>
            <a:r>
              <a:rPr lang="zh-CN" altLang="en-US" sz="2000" dirty="0">
                <a:ea typeface="ＭＳ Ｐゴシック" panose="020B0600070205080204" pitchFamily="34" charset="-128"/>
              </a:rPr>
              <a:t> </a:t>
            </a:r>
            <a:r>
              <a:rPr lang="en-US" altLang="zh-CN" sz="2000" dirty="0">
                <a:ea typeface="ＭＳ Ｐゴシック" panose="020B0600070205080204" pitchFamily="34" charset="-128"/>
              </a:rPr>
              <a:t>are also asynchronous</a:t>
            </a:r>
          </a:p>
        </p:txBody>
      </p:sp>
    </p:spTree>
    <p:extLst>
      <p:ext uri="{BB962C8B-B14F-4D97-AF65-F5344CB8AC3E}">
        <p14:creationId xmlns:p14="http://schemas.microsoft.com/office/powerpoint/2010/main" val="33167110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0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048500" cy="635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a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en-US" altLang="zh-CN" sz="1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7314" y="3067500"/>
            <a:ext cx="1260000" cy="420001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5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6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22"/>
          <p:cNvSpPr/>
          <p:nvPr/>
        </p:nvSpPr>
        <p:spPr>
          <a:xfrm>
            <a:off x="2243077" y="3437758"/>
            <a:ext cx="423923" cy="446690"/>
          </a:xfrm>
          <a:custGeom>
            <a:avLst/>
            <a:gdLst>
              <a:gd name="connsiteX0" fmla="*/ 51508 w 508708"/>
              <a:gd name="connsiteY0" fmla="*/ 536028 h 536028"/>
              <a:gd name="connsiteX1" fmla="*/ 256460 w 508708"/>
              <a:gd name="connsiteY1" fmla="*/ 378373 h 536028"/>
              <a:gd name="connsiteX2" fmla="*/ 4211 w 508708"/>
              <a:gd name="connsiteY2" fmla="*/ 189187 h 536028"/>
              <a:gd name="connsiteX3" fmla="*/ 508708 w 508708"/>
              <a:gd name="connsiteY3" fmla="*/ 0 h 53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708" h="536028">
                <a:moveTo>
                  <a:pt x="51508" y="536028"/>
                </a:moveTo>
                <a:cubicBezTo>
                  <a:pt x="157925" y="486104"/>
                  <a:pt x="264343" y="436180"/>
                  <a:pt x="256460" y="378373"/>
                </a:cubicBezTo>
                <a:cubicBezTo>
                  <a:pt x="248577" y="320566"/>
                  <a:pt x="-37830" y="252249"/>
                  <a:pt x="4211" y="189187"/>
                </a:cubicBezTo>
                <a:cubicBezTo>
                  <a:pt x="46252" y="126125"/>
                  <a:pt x="277480" y="63062"/>
                  <a:pt x="50870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23"/>
          <p:cNvSpPr/>
          <p:nvPr/>
        </p:nvSpPr>
        <p:spPr>
          <a:xfrm>
            <a:off x="1312468" y="3274279"/>
            <a:ext cx="1039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request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4265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1a (Prepare)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971600" y="1206500"/>
            <a:ext cx="8181528" cy="1143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creates a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sz="2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and send to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en-US" altLang="zh-CN" sz="18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7"/>
          <p:cNvSpPr/>
          <p:nvPr/>
        </p:nvSpPr>
        <p:spPr>
          <a:xfrm>
            <a:off x="2476500" y="2032000"/>
            <a:ext cx="483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is greater than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any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previous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proposal number seen by this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</a:t>
            </a:r>
          </a:p>
        </p:txBody>
      </p:sp>
      <p:grpSp>
        <p:nvGrpSpPr>
          <p:cNvPr id="17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8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0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ectangle 33"/>
          <p:cNvSpPr/>
          <p:nvPr/>
        </p:nvSpPr>
        <p:spPr>
          <a:xfrm>
            <a:off x="4182376" y="3175000"/>
            <a:ext cx="14253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4" name="Straight Arrow Connector 35"/>
          <p:cNvCxnSpPr/>
          <p:nvPr/>
        </p:nvCxnSpPr>
        <p:spPr>
          <a:xfrm>
            <a:off x="5364088" y="1575000"/>
            <a:ext cx="0" cy="42000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7427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1b (Prepare)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112000" cy="1524000"/>
          </a:xfrm>
        </p:spPr>
        <p:txBody>
          <a:bodyPr>
            <a:normAutofit fontScale="77500" lnSpcReduction="2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  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proposal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previous proposal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reply with the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past proposal number and value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promise to ignore all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IDs &lt; N</a:t>
            </a: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(proposal is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rejected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18443" y="3175000"/>
            <a:ext cx="1353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 N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5862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2a (Accept)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112000" cy="1640697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receive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enough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promise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set a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the proposal.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 can be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decided value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or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new value </a:t>
            </a:r>
          </a:p>
          <a:p>
            <a:pPr marL="1563625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with </a:t>
            </a:r>
            <a:b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chosen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125731" y="3175000"/>
            <a:ext cx="2533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 request(N, V)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3" name="Rectangle 24"/>
          <p:cNvSpPr/>
          <p:nvPr/>
        </p:nvSpPr>
        <p:spPr>
          <a:xfrm>
            <a:off x="5284077" y="5080000"/>
            <a:ext cx="2970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1974161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2b (Accept)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7239000" cy="1628053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  </a:t>
            </a: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promise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still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holds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register the value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</a:p>
          <a:p>
            <a:pPr marL="1865238" indent="-223564">
              <a:lnSpc>
                <a:spcPct val="90000"/>
              </a:lnSpc>
              <a:buClr>
                <a:srgbClr val="0033CC"/>
              </a:buClr>
              <a:buSzPct val="90000"/>
              <a:buFont typeface="+mj-lt"/>
              <a:buAutoNum type="arabicPeriod"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accepted message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Proposer/Learners</a:t>
            </a:r>
            <a:endParaRPr lang="en-US" altLang="zh-CN" sz="20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1129726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b="1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ignore the message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9" name="Straight Arrow Connector 14"/>
          <p:cNvCxnSpPr/>
          <p:nvPr/>
        </p:nvCxnSpPr>
        <p:spPr>
          <a:xfrm>
            <a:off x="3937315" y="3445898"/>
            <a:ext cx="1060186" cy="215206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Arrow Connector 25"/>
          <p:cNvCxnSpPr/>
          <p:nvPr/>
        </p:nvCxnSpPr>
        <p:spPr>
          <a:xfrm>
            <a:off x="3937315" y="3487501"/>
            <a:ext cx="1187186" cy="39694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Straight Arrow Connector 27"/>
          <p:cNvCxnSpPr/>
          <p:nvPr/>
        </p:nvCxnSpPr>
        <p:spPr>
          <a:xfrm>
            <a:off x="3862315" y="3507001"/>
            <a:ext cx="1389186" cy="620499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33"/>
          <p:cNvSpPr/>
          <p:nvPr/>
        </p:nvSpPr>
        <p:spPr>
          <a:xfrm>
            <a:off x="4282565" y="3175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 flipV="1">
            <a:off x="4997500" y="4064803"/>
            <a:ext cx="0" cy="824697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Arrow Connector 26"/>
          <p:cNvCxnSpPr/>
          <p:nvPr/>
        </p:nvCxnSpPr>
        <p:spPr>
          <a:xfrm flipV="1">
            <a:off x="4997500" y="4191000"/>
            <a:ext cx="127000" cy="698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31"/>
          <p:cNvCxnSpPr/>
          <p:nvPr/>
        </p:nvCxnSpPr>
        <p:spPr>
          <a:xfrm flipV="1">
            <a:off x="4997500" y="4309305"/>
            <a:ext cx="262963" cy="58019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38"/>
          <p:cNvSpPr/>
          <p:nvPr/>
        </p:nvSpPr>
        <p:spPr>
          <a:xfrm>
            <a:off x="3744577" y="4318000"/>
            <a:ext cx="1225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accepted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27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21111023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in Action: </a:t>
            </a:r>
            <a:r>
              <a:rPr lang="en-US" altLang="zh-CN" dirty="0">
                <a:solidFill>
                  <a:srgbClr val="FF0066"/>
                </a:solidFill>
              </a:rPr>
              <a:t>Phase 3 (Learn)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206500"/>
            <a:ext cx="6604000" cy="1333501"/>
          </a:xfrm>
        </p:spPr>
        <p:txBody>
          <a:bodyPr vert="horz" lIns="76200" tIns="38100" rIns="76200" bIns="38100" rtlCol="0">
            <a:normAutofit/>
          </a:bodyPr>
          <a:lstStyle/>
          <a:p>
            <a:pPr marL="1419433" indent="-1371810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Learner: 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responds to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and/or take action on the request</a:t>
            </a:r>
          </a:p>
        </p:txBody>
      </p:sp>
      <p:grpSp>
        <p:nvGrpSpPr>
          <p:cNvPr id="5" name="Group 3"/>
          <p:cNvGrpSpPr/>
          <p:nvPr/>
        </p:nvGrpSpPr>
        <p:grpSpPr>
          <a:xfrm>
            <a:off x="3566314" y="3556000"/>
            <a:ext cx="1694148" cy="1089803"/>
            <a:chOff x="3276496" y="3419714"/>
            <a:chExt cx="1896936" cy="1201097"/>
          </a:xfrm>
        </p:grpSpPr>
        <p:sp>
          <p:nvSpPr>
            <p:cNvPr id="6" name="Cloud 4"/>
            <p:cNvSpPr/>
            <p:nvPr/>
          </p:nvSpPr>
          <p:spPr>
            <a:xfrm>
              <a:off x="3276496" y="3419714"/>
              <a:ext cx="1896936" cy="1201097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67">
                <a:solidFill>
                  <a:prstClr val="black"/>
                </a:solidFill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276497" y="3711007"/>
              <a:ext cx="1825835" cy="497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333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i="1" dirty="0">
                <a:solidFill>
                  <a:prstClr val="white">
                    <a:lumMod val="65000"/>
                  </a:prstClr>
                </a:solidFill>
                <a:latin typeface="Candara" pitchFamily="34" charset="0"/>
                <a:ea typeface="ＭＳ Ｐゴシック" charset="-128"/>
              </a:endParaRPr>
            </a:p>
          </p:txBody>
        </p:sp>
      </p:grpSp>
      <p:sp>
        <p:nvSpPr>
          <p:cNvPr id="8" name="Rounded Rectangle 6"/>
          <p:cNvSpPr/>
          <p:nvPr/>
        </p:nvSpPr>
        <p:spPr>
          <a:xfrm>
            <a:off x="1397000" y="38540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7"/>
          <p:cNvSpPr/>
          <p:nvPr/>
        </p:nvSpPr>
        <p:spPr>
          <a:xfrm>
            <a:off x="4997500" y="3644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5124500" y="3771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3"/>
          <p:cNvSpPr/>
          <p:nvPr/>
        </p:nvSpPr>
        <p:spPr>
          <a:xfrm>
            <a:off x="5251500" y="3898000"/>
            <a:ext cx="1313521" cy="42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5"/>
          <p:cNvSpPr/>
          <p:nvPr/>
        </p:nvSpPr>
        <p:spPr>
          <a:xfrm>
            <a:off x="3791000" y="4762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2486815" y="2857500"/>
            <a:ext cx="4288686" cy="2540000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4" name="Rectangle 20"/>
          <p:cNvSpPr/>
          <p:nvPr/>
        </p:nvSpPr>
        <p:spPr>
          <a:xfrm>
            <a:off x="5328812" y="4626040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quorum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5" name="Straight Arrow Connector 21"/>
          <p:cNvCxnSpPr/>
          <p:nvPr/>
        </p:nvCxnSpPr>
        <p:spPr>
          <a:xfrm flipV="1">
            <a:off x="5932618" y="4356040"/>
            <a:ext cx="0" cy="27000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0"/>
          <p:cNvGrpSpPr/>
          <p:nvPr/>
        </p:nvGrpSpPr>
        <p:grpSpPr>
          <a:xfrm>
            <a:off x="2677314" y="3067499"/>
            <a:ext cx="1260000" cy="420002"/>
            <a:chOff x="2298377" y="2842799"/>
            <a:chExt cx="1512000" cy="504002"/>
          </a:xfrm>
        </p:grpSpPr>
        <p:sp>
          <p:nvSpPr>
            <p:cNvPr id="17" name="Rounded Rectangle 9"/>
            <p:cNvSpPr/>
            <p:nvPr/>
          </p:nvSpPr>
          <p:spPr>
            <a:xfrm>
              <a:off x="2298377" y="2842800"/>
              <a:ext cx="1512000" cy="504001"/>
            </a:xfrm>
            <a:prstGeom prst="round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8" name="Rectangle 8"/>
            <p:cNvSpPr/>
            <p:nvPr/>
          </p:nvSpPr>
          <p:spPr>
            <a:xfrm>
              <a:off x="3630377" y="2842799"/>
              <a:ext cx="180000" cy="144000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9" name="Rounded Rectangle 39"/>
          <p:cNvSpPr/>
          <p:nvPr/>
        </p:nvSpPr>
        <p:spPr>
          <a:xfrm>
            <a:off x="3918000" y="4889500"/>
            <a:ext cx="1170000" cy="42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29"/>
          <p:cNvCxnSpPr/>
          <p:nvPr/>
        </p:nvCxnSpPr>
        <p:spPr>
          <a:xfrm>
            <a:off x="2243077" y="4274000"/>
            <a:ext cx="1619238" cy="6155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45"/>
          <p:cNvSpPr/>
          <p:nvPr/>
        </p:nvSpPr>
        <p:spPr>
          <a:xfrm>
            <a:off x="5284077" y="5080000"/>
            <a:ext cx="3097923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</a:p>
        </p:txBody>
      </p:sp>
    </p:spTree>
    <p:extLst>
      <p:ext uri="{BB962C8B-B14F-4D97-AF65-F5344CB8AC3E}">
        <p14:creationId xmlns:p14="http://schemas.microsoft.com/office/powerpoint/2010/main" val="41505780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 err="1"/>
              <a:t>Paxos</a:t>
            </a:r>
            <a:r>
              <a:rPr lang="en-US" altLang="zh-CN" sz="3200" dirty="0"/>
              <a:t> Setup</a:t>
            </a:r>
            <a:endParaRPr lang="zh-CN" alt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841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41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41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5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830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830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830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25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267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32500" y="2032000"/>
            <a:ext cx="1260000" cy="390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Proposer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32500" y="2540000"/>
            <a:ext cx="1260000" cy="390000"/>
          </a:xfrm>
          <a:prstGeom prst="round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32500" y="3048000"/>
            <a:ext cx="1260000" cy="39000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Learner</a:t>
            </a:r>
            <a:endParaRPr lang="zh-CN" altLang="en-US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42000" y="1587500"/>
            <a:ext cx="1651000" cy="19685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76262" y="1651000"/>
            <a:ext cx="1582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Paxos Node</a:t>
            </a:r>
            <a:endParaRPr lang="zh-CN" altLang="en-US"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43500" y="2827359"/>
            <a:ext cx="698500" cy="3893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. . 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65896" y="786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 flipH="1">
            <a:off x="3101500" y="1206500"/>
            <a:ext cx="99396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ounded Rectangle 23"/>
          <p:cNvSpPr/>
          <p:nvPr/>
        </p:nvSpPr>
        <p:spPr>
          <a:xfrm>
            <a:off x="6604000" y="698500"/>
            <a:ext cx="870000" cy="42000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Straight Arrow Connector 24"/>
          <p:cNvCxnSpPr/>
          <p:nvPr/>
        </p:nvCxnSpPr>
        <p:spPr>
          <a:xfrm>
            <a:off x="7112000" y="1118500"/>
            <a:ext cx="0" cy="46900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sysDot"/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Rectangle 27"/>
          <p:cNvSpPr/>
          <p:nvPr/>
        </p:nvSpPr>
        <p:spPr>
          <a:xfrm>
            <a:off x="2738500" y="3746500"/>
            <a:ext cx="4554000" cy="129169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  <p:sp>
        <p:nvSpPr>
          <p:cNvPr id="25" name="Rectangle 28"/>
          <p:cNvSpPr/>
          <p:nvPr/>
        </p:nvSpPr>
        <p:spPr>
          <a:xfrm>
            <a:off x="2603500" y="5012779"/>
            <a:ext cx="40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each round of Paxos, each Node</a:t>
            </a:r>
            <a:endParaRPr lang="zh-CN" altLang="en-US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36576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1143000" y="1079501"/>
            <a:ext cx="7239000" cy="1920999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node decides to be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chooses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&gt;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all nodes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Acceptor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receives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&lt;proposal,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endParaRPr lang="en-US" altLang="zh-CN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019708"/>
            <a:ext cx="3429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&lt;promise-ok,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</p:txBody>
      </p:sp>
      <p:sp>
        <p:nvSpPr>
          <p:cNvPr id="7" name="Rectangle 47"/>
          <p:cNvSpPr/>
          <p:nvPr/>
        </p:nvSpPr>
        <p:spPr>
          <a:xfrm>
            <a:off x="4621500" y="3012430"/>
            <a:ext cx="3118852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Ignore all proposals &lt; N</a:t>
            </a:r>
            <a:r>
              <a:rPr lang="en-US" altLang="zh-CN" sz="2000" baseline="-25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h</a:t>
            </a:r>
          </a:p>
        </p:txBody>
      </p:sp>
      <p:cxnSp>
        <p:nvCxnSpPr>
          <p:cNvPr id="8" name="Straight Connector 19"/>
          <p:cNvCxnSpPr/>
          <p:nvPr/>
        </p:nvCxnSpPr>
        <p:spPr>
          <a:xfrm>
            <a:off x="1206500" y="2353444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7">
            <a:extLst>
              <a:ext uri="{FF2B5EF4-FFF2-40B4-BE49-F238E27FC236}">
                <a16:creationId xmlns:a16="http://schemas.microsoft.com/office/drawing/2014/main" id="{BBE18394-4874-8347-ADF4-2E098BF3583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0529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079500"/>
            <a:ext cx="7239000" cy="2914681"/>
          </a:xfrm>
        </p:spPr>
        <p:txBody>
          <a:bodyPr>
            <a:normAutofit fontScale="92500" lnSpcReduction="20000"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1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promise-ok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3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Upon receiving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3955812"/>
            <a:ext cx="3175000" cy="171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en-US" altLang="zh-CN" sz="2333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 &lt; 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&lt;accept-reject&gt;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333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else 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V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  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= N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reply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&lt;accept-ok&gt;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1490000"/>
            <a:ext cx="5648796" cy="105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if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!=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null,</a:t>
            </a:r>
            <a:r>
              <a:rPr lang="zh-CN" alt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the value of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highest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received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sz="18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 = null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then Leader can pick any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18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1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4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>
          <a:xfrm>
            <a:off x="1587500" y="2984500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cxnSp>
        <p:nvCxnSpPr>
          <p:cNvPr id="9" name="Straight Connector 49"/>
          <p:cNvCxnSpPr/>
          <p:nvPr/>
        </p:nvCxnSpPr>
        <p:spPr>
          <a:xfrm>
            <a:off x="1206500" y="3429000"/>
            <a:ext cx="673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7">
            <a:extLst>
              <a:ext uri="{FF2B5EF4-FFF2-40B4-BE49-F238E27FC236}">
                <a16:creationId xmlns:a16="http://schemas.microsoft.com/office/drawing/2014/main" id="{ED81B55B-D913-A545-81C3-ABD1C08CFA67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8154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143000" y="1345332"/>
            <a:ext cx="7605464" cy="2648849"/>
          </a:xfrm>
        </p:spPr>
        <p:txBody>
          <a:bodyPr>
            <a:normAutofit/>
          </a:bodyPr>
          <a:lstStyle/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gets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from a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majority</a:t>
            </a: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sz="2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If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fails to get majority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accept-ok</a:t>
            </a: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lnSpc>
                <a:spcPct val="90000"/>
              </a:lnSpc>
              <a:buClr>
                <a:srgbClr val="FF0066"/>
              </a:buClr>
              <a:buNone/>
            </a:pPr>
            <a:endParaRPr lang="en-US" altLang="zh-CN" b="1" baseline="-25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87500" y="1954341"/>
            <a:ext cx="3560564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 fontAlgn="base">
              <a:lnSpc>
                <a:spcPct val="80000"/>
              </a:lnSpc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&lt;decide,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all nodes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587500" y="3139841"/>
            <a:ext cx="2730500" cy="360000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txBody>
          <a:bodyPr vert="horz" lIns="30000" tIns="30000" rIns="30000" bIns="30000" rtlCol="0" anchor="ctr" anchorCtr="0">
            <a:normAutofit/>
          </a:bodyPr>
          <a:lstStyle>
            <a:defPPr>
              <a:defRPr lang="en-US"/>
            </a:defPPr>
            <a:lvl1pPr marL="441325" indent="-384175" defTabSz="914400" eaLnBrk="1" latinLnBrk="0" hangingPunct="1">
              <a:lnSpc>
                <a:spcPct val="80000"/>
              </a:lnSpc>
              <a:spcBef>
                <a:spcPct val="20000"/>
              </a:spcBef>
              <a:buClr>
                <a:srgbClr val="FF0066"/>
              </a:buClr>
              <a:buFont typeface="Arial" pitchFamily="34" charset="0"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ea typeface="+mn-ea"/>
                <a:cs typeface="Arial"/>
              </a:defRPr>
            </a:lvl2pPr>
            <a:lvl3pPr marL="1143000" indent="-228600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>
                <a:latin typeface="Arial"/>
                <a:ea typeface="+mn-ea"/>
                <a:cs typeface="Arial"/>
              </a:defRPr>
            </a:lvl3pPr>
            <a:lvl4pPr marL="1600200" indent="-228600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>
                <a:latin typeface="Arial"/>
                <a:ea typeface="+mn-ea"/>
                <a:cs typeface="Arial"/>
              </a:defRPr>
            </a:lvl4pPr>
            <a:lvl5pPr marL="2057400" indent="-228600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>
                <a:latin typeface="Arial"/>
                <a:ea typeface="+mn-ea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altLang="zh-CN" sz="2000" b="0" dirty="0">
                <a:solidFill>
                  <a:prstClr val="black"/>
                </a:solidFill>
                <a:effectLst/>
              </a:rPr>
              <a:t>delay and </a:t>
            </a:r>
            <a:r>
              <a:rPr lang="en-US" altLang="zh-CN" sz="2000" b="0" dirty="0">
                <a:solidFill>
                  <a:prstClr val="black"/>
                </a:solidFill>
              </a:rPr>
              <a:t>restart</a:t>
            </a:r>
            <a:r>
              <a:rPr lang="en-US" altLang="zh-CN" sz="2000" b="0" dirty="0">
                <a:solidFill>
                  <a:prstClr val="black"/>
                </a:solidFill>
                <a:effectLst/>
              </a:rPr>
              <a:t> Paxos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00" y="4191000"/>
            <a:ext cx="2100000" cy="128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7">
            <a:extLst>
              <a:ext uri="{FF2B5EF4-FFF2-40B4-BE49-F238E27FC236}">
                <a16:creationId xmlns:a16="http://schemas.microsoft.com/office/drawing/2014/main" id="{48F73C20-3EBF-2541-B593-C67FAB60543E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469733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Pseudo-code</a:t>
            </a:r>
            <a:endParaRPr lang="zh-CN" altLang="en-US" dirty="0"/>
          </a:p>
        </p:txBody>
      </p:sp>
      <p:sp>
        <p:nvSpPr>
          <p:cNvPr id="4" name="Rectangle 7"/>
          <p:cNvSpPr/>
          <p:nvPr/>
        </p:nvSpPr>
        <p:spPr>
          <a:xfrm>
            <a:off x="1079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N0:0</a:t>
            </a:r>
          </a:p>
        </p:txBody>
      </p:sp>
      <p:sp>
        <p:nvSpPr>
          <p:cNvPr id="5" name="Rectangle 8"/>
          <p:cNvSpPr/>
          <p:nvPr/>
        </p:nvSpPr>
        <p:spPr>
          <a:xfrm>
            <a:off x="3746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N1:0</a:t>
            </a:r>
          </a:p>
        </p:txBody>
      </p:sp>
      <p:sp>
        <p:nvSpPr>
          <p:cNvPr id="6" name="Rectangle 9"/>
          <p:cNvSpPr/>
          <p:nvPr/>
        </p:nvSpPr>
        <p:spPr>
          <a:xfrm>
            <a:off x="6413500" y="1201316"/>
            <a:ext cx="168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N2:0</a:t>
            </a:r>
          </a:p>
        </p:txBody>
      </p:sp>
      <p:cxnSp>
        <p:nvCxnSpPr>
          <p:cNvPr id="7" name="Straight Arrow Connector 4"/>
          <p:cNvCxnSpPr/>
          <p:nvPr/>
        </p:nvCxnSpPr>
        <p:spPr>
          <a:xfrm>
            <a:off x="2222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2"/>
          <p:cNvCxnSpPr/>
          <p:nvPr/>
        </p:nvCxnSpPr>
        <p:spPr>
          <a:xfrm>
            <a:off x="45865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3"/>
          <p:cNvCxnSpPr/>
          <p:nvPr/>
        </p:nvCxnSpPr>
        <p:spPr>
          <a:xfrm>
            <a:off x="6985000" y="1877455"/>
            <a:ext cx="0" cy="372000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0"/>
          <p:cNvSpPr/>
          <p:nvPr/>
        </p:nvSpPr>
        <p:spPr>
          <a:xfrm>
            <a:off x="1086069" y="5286178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222500" y="2280816"/>
            <a:ext cx="2364001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Freeform 18"/>
          <p:cNvSpPr/>
          <p:nvPr/>
        </p:nvSpPr>
        <p:spPr>
          <a:xfrm flipH="1">
            <a:off x="4586500" y="2344316"/>
            <a:ext cx="2398500" cy="486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2444796" y="2137891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14" name="Rectangle 14"/>
          <p:cNvSpPr/>
          <p:nvPr/>
        </p:nvSpPr>
        <p:spPr>
          <a:xfrm>
            <a:off x="4609472" y="1896095"/>
            <a:ext cx="114326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</p:txBody>
      </p:sp>
      <p:sp>
        <p:nvSpPr>
          <p:cNvPr id="15" name="Rectangle 15"/>
          <p:cNvSpPr/>
          <p:nvPr/>
        </p:nvSpPr>
        <p:spPr>
          <a:xfrm>
            <a:off x="1079501" y="2534816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6" name="Rectangle 23"/>
          <p:cNvSpPr/>
          <p:nvPr/>
        </p:nvSpPr>
        <p:spPr>
          <a:xfrm>
            <a:off x="7048499" y="2598316"/>
            <a:ext cx="1306269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null</a:t>
            </a:r>
          </a:p>
        </p:txBody>
      </p:sp>
      <p:sp>
        <p:nvSpPr>
          <p:cNvPr id="17" name="Freeform 26"/>
          <p:cNvSpPr/>
          <p:nvPr/>
        </p:nvSpPr>
        <p:spPr>
          <a:xfrm flipH="1">
            <a:off x="2222499" y="3042816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8" name="Rectangle 27"/>
          <p:cNvSpPr/>
          <p:nvPr/>
        </p:nvSpPr>
        <p:spPr>
          <a:xfrm>
            <a:off x="2413000" y="2836391"/>
            <a:ext cx="2159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19" name="Freeform 28"/>
          <p:cNvSpPr/>
          <p:nvPr/>
        </p:nvSpPr>
        <p:spPr>
          <a:xfrm>
            <a:off x="4586500" y="3169817"/>
            <a:ext cx="2413001" cy="270154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0" name="Rectangle 29"/>
          <p:cNvSpPr/>
          <p:nvPr/>
        </p:nvSpPr>
        <p:spPr>
          <a:xfrm>
            <a:off x="4598028" y="2979316"/>
            <a:ext cx="238697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null, null&gt;</a:t>
            </a:r>
          </a:p>
        </p:txBody>
      </p:sp>
      <p:sp>
        <p:nvSpPr>
          <p:cNvPr id="21" name="Freeform 30"/>
          <p:cNvSpPr/>
          <p:nvPr/>
        </p:nvSpPr>
        <p:spPr>
          <a:xfrm>
            <a:off x="2222500" y="3757241"/>
            <a:ext cx="2364001" cy="3510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31"/>
          <p:cNvSpPr/>
          <p:nvPr/>
        </p:nvSpPr>
        <p:spPr>
          <a:xfrm flipH="1">
            <a:off x="4586501" y="3868317"/>
            <a:ext cx="2398500" cy="313779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2406152" y="3550816"/>
            <a:ext cx="201369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4" name="Rectangle 34"/>
          <p:cNvSpPr/>
          <p:nvPr/>
        </p:nvSpPr>
        <p:spPr>
          <a:xfrm>
            <a:off x="4637958" y="3614316"/>
            <a:ext cx="202954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N1:1, V1&gt;</a:t>
            </a:r>
          </a:p>
        </p:txBody>
      </p:sp>
      <p:sp>
        <p:nvSpPr>
          <p:cNvPr id="25" name="Rectangle 35"/>
          <p:cNvSpPr/>
          <p:nvPr/>
        </p:nvSpPr>
        <p:spPr>
          <a:xfrm>
            <a:off x="4953000" y="2217316"/>
            <a:ext cx="18229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N1:1&gt;</a:t>
            </a:r>
          </a:p>
        </p:txBody>
      </p:sp>
      <p:sp>
        <p:nvSpPr>
          <p:cNvPr id="26" name="Freeform 36"/>
          <p:cNvSpPr/>
          <p:nvPr/>
        </p:nvSpPr>
        <p:spPr>
          <a:xfrm flipH="1">
            <a:off x="2222500" y="4380037"/>
            <a:ext cx="2364001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Freeform 37"/>
          <p:cNvSpPr/>
          <p:nvPr/>
        </p:nvSpPr>
        <p:spPr>
          <a:xfrm>
            <a:off x="4586502" y="4508048"/>
            <a:ext cx="2413001" cy="23109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8" name="Rectangle 38"/>
          <p:cNvSpPr/>
          <p:nvPr/>
        </p:nvSpPr>
        <p:spPr>
          <a:xfrm>
            <a:off x="2476500" y="4185816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29" name="Rectangle 39"/>
          <p:cNvSpPr/>
          <p:nvPr/>
        </p:nvSpPr>
        <p:spPr>
          <a:xfrm>
            <a:off x="5098363" y="4296891"/>
            <a:ext cx="156913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&lt;accept-ok&gt;</a:t>
            </a:r>
          </a:p>
        </p:txBody>
      </p:sp>
      <p:sp>
        <p:nvSpPr>
          <p:cNvPr id="30" name="Rectangle 40"/>
          <p:cNvSpPr/>
          <p:nvPr/>
        </p:nvSpPr>
        <p:spPr>
          <a:xfrm>
            <a:off x="1079501" y="3974431"/>
            <a:ext cx="1143000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sp>
        <p:nvSpPr>
          <p:cNvPr id="31" name="Rectangle 41"/>
          <p:cNvSpPr/>
          <p:nvPr/>
        </p:nvSpPr>
        <p:spPr>
          <a:xfrm>
            <a:off x="7048501" y="3931816"/>
            <a:ext cx="1168766" cy="8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N1:1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667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</a:t>
            </a:r>
            <a:r>
              <a:rPr lang="en-US" altLang="zh-CN" sz="1667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V1</a:t>
            </a:r>
          </a:p>
        </p:txBody>
      </p:sp>
      <p:cxnSp>
        <p:nvCxnSpPr>
          <p:cNvPr id="32" name="Straight Arrow Connector 21"/>
          <p:cNvCxnSpPr/>
          <p:nvPr/>
        </p:nvCxnSpPr>
        <p:spPr>
          <a:xfrm flipH="1">
            <a:off x="2220042" y="5011316"/>
            <a:ext cx="2366457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44"/>
          <p:cNvCxnSpPr/>
          <p:nvPr/>
        </p:nvCxnSpPr>
        <p:spPr>
          <a:xfrm>
            <a:off x="4586499" y="5074816"/>
            <a:ext cx="2398502" cy="340222"/>
          </a:xfrm>
          <a:prstGeom prst="straightConnector1">
            <a:avLst/>
          </a:pr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8"/>
          <p:cNvSpPr/>
          <p:nvPr/>
        </p:nvSpPr>
        <p:spPr>
          <a:xfrm>
            <a:off x="2763344" y="4820816"/>
            <a:ext cx="144462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5" name="Rectangle 49"/>
          <p:cNvSpPr/>
          <p:nvPr/>
        </p:nvSpPr>
        <p:spPr>
          <a:xfrm>
            <a:off x="4953000" y="4884316"/>
            <a:ext cx="164608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&lt;decide, V1&gt;</a:t>
            </a:r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8A92E198-BE20-B949-9D82-6C45AD9D845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68001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  <p:bldP spid="34" grpId="0"/>
      <p:bldP spid="3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539552" y="1206500"/>
            <a:ext cx="8208912" cy="4318000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setups multiple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Failure of the single acceptor halts decision</a:t>
            </a:r>
            <a:endParaRPr lang="en-US" altLang="zh-TW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not accepts the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first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proposal and rejects the rest?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Multiple leaders result in no majority accepting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dies</a:t>
            </a: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more than one leader is active?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Can both leaders see a </a:t>
            </a:r>
            <a:r>
              <a:rPr lang="en-US" altLang="zh-TW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majority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of promises?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Then … ?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13A8495E-9E10-F84D-9A81-EAD7394D1C4D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40855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Inside of </a:t>
            </a:r>
            <a:r>
              <a:rPr lang="en-US" altLang="zh-CN" dirty="0" err="1"/>
              <a:t>Paxos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7861300" cy="4508500"/>
          </a:xfrm>
        </p:spPr>
        <p:txBody>
          <a:bodyPr>
            <a:normAutofit fontScale="92500" lnSpcReduction="20000"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 the value V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chosen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&lt;promise, …&gt;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majority acceptors receive &lt;accept, N, V&gt;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Leader receives a majority &lt;accepted, …&gt;</a:t>
            </a:r>
          </a:p>
          <a:p>
            <a:pPr marL="34394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sending promise?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acceptor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after receiving accept?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Must remember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if leader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fails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while sending accept?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Propose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</a:t>
            </a:r>
            <a:r>
              <a:rPr lang="en-US" altLang="zh-TW" sz="20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again</a:t>
            </a:r>
            <a:endParaRPr lang="en-US" altLang="zh-TW" sz="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827584" y="2353444"/>
            <a:ext cx="6902124" cy="360040"/>
          </a:xfrm>
          <a:prstGeom prst="rect">
            <a:avLst/>
          </a:prstGeom>
          <a:noFill/>
          <a:ln w="12700">
            <a:solidFill>
              <a:srgbClr val="FF00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0717D953-405F-0F46-9AAF-489219877F64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35701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2603500"/>
            <a:ext cx="8363272" cy="2921000"/>
          </a:xfrm>
        </p:spPr>
        <p:txBody>
          <a:bodyPr>
            <a:noAutofit/>
          </a:bodyPr>
          <a:lstStyle/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1&gt;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requests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both. Because a majority accepted,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"foo"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chosen. However,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crashes before sending an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1, "foo"&gt;</a:t>
            </a:r>
            <a:r>
              <a:rPr lang="en-US" altLang="zh-CN" sz="2000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&lt;prepare, 2&gt;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with proposal number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and gets responses from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</a:p>
          <a:p>
            <a:pPr marL="301613" indent="-253990">
              <a:lnSpc>
                <a:spcPct val="80000"/>
              </a:lnSpc>
              <a:buClr>
                <a:srgbClr val="FF0066"/>
              </a:buClr>
              <a:buNone/>
            </a:pP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sends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&lt;accept, 2, "bar"&gt;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messages to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  <a:cs typeface="+mn-cs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and gets responses from both, so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  <a:cs typeface="+mn-cs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thinks that </a:t>
            </a: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"bar" 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has been chosen </a:t>
            </a:r>
          </a:p>
        </p:txBody>
      </p:sp>
      <p:sp>
        <p:nvSpPr>
          <p:cNvPr id="5" name="Rectangle 3"/>
          <p:cNvSpPr/>
          <p:nvPr/>
        </p:nvSpPr>
        <p:spPr>
          <a:xfrm>
            <a:off x="686249" y="1088101"/>
            <a:ext cx="7845193" cy="12613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Suppose that the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acceptors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, and </a:t>
            </a:r>
            <a:r>
              <a:rPr lang="en-US" altLang="zh-CN" sz="2000" b="1" dirty="0">
                <a:solidFill>
                  <a:srgbClr val="996600"/>
                </a:solidFill>
                <a:latin typeface="Eras Medium ITC" pitchFamily="34" charset="0"/>
                <a:ea typeface="ＭＳ Ｐゴシック" charset="-128"/>
              </a:rPr>
              <a:t>C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</a:t>
            </a:r>
            <a:r>
              <a:rPr lang="en-US" altLang="zh-CN" sz="2000" b="1" dirty="0">
                <a:solidFill>
                  <a:srgbClr val="FF0066"/>
                </a:solidFill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and </a:t>
            </a:r>
            <a:r>
              <a:rPr lang="en-US" altLang="zh-CN" sz="2000" b="1" dirty="0">
                <a:solidFill>
                  <a:srgbClr val="0033CC"/>
                </a:solidFill>
                <a:latin typeface="Eras Medium ITC" pitchFamily="34" charset="0"/>
                <a:ea typeface="ＭＳ Ｐゴシック" charset="-128"/>
              </a:rPr>
              <a:t>B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are also </a:t>
            </a: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proposers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. How does Paxos ensure that the following sequence of events can't happen? What actually happens, and which value is ultimately chosen? </a:t>
            </a:r>
          </a:p>
        </p:txBody>
      </p:sp>
      <p:sp>
        <p:nvSpPr>
          <p:cNvPr id="6" name="Rectangle 27">
            <a:extLst>
              <a:ext uri="{FF2B5EF4-FFF2-40B4-BE49-F238E27FC236}">
                <a16:creationId xmlns:a16="http://schemas.microsoft.com/office/drawing/2014/main" id="{B1CBFA83-897E-5B42-A9D9-B108B19C9D69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8275433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5042528" y="3984575"/>
            <a:ext cx="164203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240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bar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82F66F5-FCF8-D44E-B0A9-D3CF3C65E28B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325263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4" name="Rectangle 5"/>
          <p:cNvSpPr/>
          <p:nvPr/>
        </p:nvSpPr>
        <p:spPr>
          <a:xfrm>
            <a:off x="2032000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4222749" y="10921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C</a:t>
            </a:r>
          </a:p>
        </p:txBody>
      </p:sp>
      <p:sp>
        <p:nvSpPr>
          <p:cNvPr id="6" name="Rectangle 7"/>
          <p:cNvSpPr/>
          <p:nvPr/>
        </p:nvSpPr>
        <p:spPr>
          <a:xfrm>
            <a:off x="6413499" y="2425637"/>
            <a:ext cx="360000" cy="36836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B</a:t>
            </a:r>
          </a:p>
        </p:txBody>
      </p:sp>
      <p:cxnSp>
        <p:nvCxnSpPr>
          <p:cNvPr id="7" name="Straight Arrow Connector 8"/>
          <p:cNvCxnSpPr>
            <a:stCxn id="4" idx="2"/>
          </p:cNvCxnSpPr>
          <p:nvPr/>
        </p:nvCxnSpPr>
        <p:spPr>
          <a:xfrm flipH="1">
            <a:off x="2207172" y="1460500"/>
            <a:ext cx="4828" cy="2279999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/>
          <p:cNvCxnSpPr>
            <a:stCxn id="5" idx="2"/>
          </p:cNvCxnSpPr>
          <p:nvPr/>
        </p:nvCxnSpPr>
        <p:spPr>
          <a:xfrm>
            <a:off x="4402749" y="1460500"/>
            <a:ext cx="0" cy="396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0"/>
          <p:cNvCxnSpPr>
            <a:stCxn id="6" idx="2"/>
          </p:cNvCxnSpPr>
          <p:nvPr/>
        </p:nvCxnSpPr>
        <p:spPr>
          <a:xfrm>
            <a:off x="6593499" y="2794000"/>
            <a:ext cx="0" cy="258000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"/>
          <p:cNvSpPr/>
          <p:nvPr/>
        </p:nvSpPr>
        <p:spPr>
          <a:xfrm>
            <a:off x="3692408" y="5100862"/>
            <a:ext cx="7461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Time</a:t>
            </a:r>
          </a:p>
        </p:txBody>
      </p:sp>
      <p:sp>
        <p:nvSpPr>
          <p:cNvPr id="11" name="Freeform 13"/>
          <p:cNvSpPr/>
          <p:nvPr/>
        </p:nvSpPr>
        <p:spPr>
          <a:xfrm flipH="1">
            <a:off x="2207172" y="1964515"/>
            <a:ext cx="2195577" cy="331595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2" name="Rectangle 14"/>
          <p:cNvSpPr/>
          <p:nvPr/>
        </p:nvSpPr>
        <p:spPr>
          <a:xfrm>
            <a:off x="2649083" y="17780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1&gt;</a:t>
            </a:r>
          </a:p>
        </p:txBody>
      </p:sp>
      <p:sp>
        <p:nvSpPr>
          <p:cNvPr id="13" name="Rectangle 15"/>
          <p:cNvSpPr/>
          <p:nvPr/>
        </p:nvSpPr>
        <p:spPr>
          <a:xfrm>
            <a:off x="1450120" y="1460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1</a:t>
            </a:r>
          </a:p>
        </p:txBody>
      </p:sp>
      <p:sp>
        <p:nvSpPr>
          <p:cNvPr id="14" name="Freeform 18"/>
          <p:cNvSpPr/>
          <p:nvPr/>
        </p:nvSpPr>
        <p:spPr>
          <a:xfrm flipH="1">
            <a:off x="2211262" y="3134089"/>
            <a:ext cx="2191488" cy="359103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5" name="Rectangle 19"/>
          <p:cNvSpPr/>
          <p:nvPr/>
        </p:nvSpPr>
        <p:spPr>
          <a:xfrm>
            <a:off x="2413000" y="2281417"/>
            <a:ext cx="15875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…&gt;</a:t>
            </a:r>
          </a:p>
        </p:txBody>
      </p:sp>
      <p:sp>
        <p:nvSpPr>
          <p:cNvPr id="16" name="Freeform 20"/>
          <p:cNvSpPr/>
          <p:nvPr/>
        </p:nvSpPr>
        <p:spPr>
          <a:xfrm>
            <a:off x="2212001" y="2482636"/>
            <a:ext cx="2190749" cy="24182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7" name="Rectangle 21"/>
          <p:cNvSpPr/>
          <p:nvPr/>
        </p:nvSpPr>
        <p:spPr>
          <a:xfrm>
            <a:off x="4773250" y="3984575"/>
            <a:ext cx="220717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&lt;promise, 1, foo&gt;</a:t>
            </a:r>
          </a:p>
        </p:txBody>
      </p:sp>
      <p:sp>
        <p:nvSpPr>
          <p:cNvPr id="18" name="Freeform 23"/>
          <p:cNvSpPr/>
          <p:nvPr/>
        </p:nvSpPr>
        <p:spPr>
          <a:xfrm flipH="1">
            <a:off x="4402748" y="4178723"/>
            <a:ext cx="2196334" cy="268000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19" name="Rectangle 24"/>
          <p:cNvSpPr/>
          <p:nvPr/>
        </p:nvSpPr>
        <p:spPr>
          <a:xfrm>
            <a:off x="2554443" y="2982406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1,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0" name="Rectangle 26"/>
          <p:cNvSpPr/>
          <p:nvPr/>
        </p:nvSpPr>
        <p:spPr>
          <a:xfrm>
            <a:off x="4826000" y="3492500"/>
            <a:ext cx="149111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&lt;proposal, 2&gt;</a:t>
            </a:r>
          </a:p>
        </p:txBody>
      </p:sp>
      <p:sp>
        <p:nvSpPr>
          <p:cNvPr id="21" name="Freeform 28"/>
          <p:cNvSpPr/>
          <p:nvPr/>
        </p:nvSpPr>
        <p:spPr>
          <a:xfrm>
            <a:off x="4393991" y="3685000"/>
            <a:ext cx="2199509" cy="315501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2" name="Freeform 42"/>
          <p:cNvSpPr/>
          <p:nvPr/>
        </p:nvSpPr>
        <p:spPr>
          <a:xfrm>
            <a:off x="1745904" y="3048693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3" name="Freeform 43"/>
          <p:cNvSpPr/>
          <p:nvPr/>
        </p:nvSpPr>
        <p:spPr>
          <a:xfrm>
            <a:off x="1761231" y="2537404"/>
            <a:ext cx="461269" cy="381502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4" name="Freeform 44"/>
          <p:cNvSpPr/>
          <p:nvPr/>
        </p:nvSpPr>
        <p:spPr>
          <a:xfrm>
            <a:off x="1745903" y="1884454"/>
            <a:ext cx="461269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5" name="Rectangle 46"/>
          <p:cNvSpPr/>
          <p:nvPr/>
        </p:nvSpPr>
        <p:spPr>
          <a:xfrm>
            <a:off x="6599084" y="2984500"/>
            <a:ext cx="81144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667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667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 = 2</a:t>
            </a:r>
          </a:p>
        </p:txBody>
      </p:sp>
      <p:sp>
        <p:nvSpPr>
          <p:cNvPr id="26" name="Freeform 47"/>
          <p:cNvSpPr/>
          <p:nvPr/>
        </p:nvSpPr>
        <p:spPr>
          <a:xfrm>
            <a:off x="4393990" y="4716166"/>
            <a:ext cx="2199509" cy="283297"/>
          </a:xfrm>
          <a:custGeom>
            <a:avLst/>
            <a:gdLst>
              <a:gd name="connsiteX0" fmla="*/ 3200400 w 3200400"/>
              <a:gd name="connsiteY0" fmla="*/ 0 h 583324"/>
              <a:gd name="connsiteX1" fmla="*/ 1529255 w 3200400"/>
              <a:gd name="connsiteY1" fmla="*/ 536028 h 583324"/>
              <a:gd name="connsiteX2" fmla="*/ 1403131 w 3200400"/>
              <a:gd name="connsiteY2" fmla="*/ 252248 h 583324"/>
              <a:gd name="connsiteX3" fmla="*/ 0 w 3200400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400" h="583324">
                <a:moveTo>
                  <a:pt x="3200400" y="0"/>
                </a:moveTo>
                <a:cubicBezTo>
                  <a:pt x="2514600" y="246993"/>
                  <a:pt x="1828800" y="493987"/>
                  <a:pt x="1529255" y="536028"/>
                </a:cubicBezTo>
                <a:cubicBezTo>
                  <a:pt x="1229710" y="578069"/>
                  <a:pt x="1658007" y="244365"/>
                  <a:pt x="1403131" y="252248"/>
                </a:cubicBezTo>
                <a:cubicBezTo>
                  <a:pt x="1148255" y="260131"/>
                  <a:pt x="574127" y="421727"/>
                  <a:pt x="0" y="583324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7" name="Rectangle 48"/>
          <p:cNvSpPr/>
          <p:nvPr/>
        </p:nvSpPr>
        <p:spPr>
          <a:xfrm>
            <a:off x="4625656" y="4508500"/>
            <a:ext cx="17508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&lt;accept, 2, </a:t>
            </a:r>
            <a:r>
              <a:rPr lang="en-US" altLang="zh-CN" sz="1667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foo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&gt;</a:t>
            </a:r>
          </a:p>
        </p:txBody>
      </p:sp>
      <p:sp>
        <p:nvSpPr>
          <p:cNvPr id="28" name="Freeform 49"/>
          <p:cNvSpPr/>
          <p:nvPr/>
        </p:nvSpPr>
        <p:spPr>
          <a:xfrm flipH="1">
            <a:off x="6604000" y="4635500"/>
            <a:ext cx="382533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29" name="Freeform 50"/>
          <p:cNvSpPr/>
          <p:nvPr/>
        </p:nvSpPr>
        <p:spPr>
          <a:xfrm flipH="1">
            <a:off x="6604000" y="4191000"/>
            <a:ext cx="381273" cy="393278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0" name="Freeform 51"/>
          <p:cNvSpPr/>
          <p:nvPr/>
        </p:nvSpPr>
        <p:spPr>
          <a:xfrm flipH="1">
            <a:off x="6602740" y="3619628"/>
            <a:ext cx="509260" cy="444373"/>
          </a:xfrm>
          <a:custGeom>
            <a:avLst/>
            <a:gdLst>
              <a:gd name="connsiteX0" fmla="*/ 553523 w 553523"/>
              <a:gd name="connsiteY0" fmla="*/ 75763 h 533247"/>
              <a:gd name="connsiteX1" fmla="*/ 222447 w 553523"/>
              <a:gd name="connsiteY1" fmla="*/ 12701 h 533247"/>
              <a:gd name="connsiteX2" fmla="*/ 1730 w 553523"/>
              <a:gd name="connsiteY2" fmla="*/ 296480 h 533247"/>
              <a:gd name="connsiteX3" fmla="*/ 143619 w 553523"/>
              <a:gd name="connsiteY3" fmla="*/ 532963 h 533247"/>
              <a:gd name="connsiteX4" fmla="*/ 553523 w 553523"/>
              <a:gd name="connsiteY4" fmla="*/ 249183 h 53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523" h="533247">
                <a:moveTo>
                  <a:pt x="553523" y="75763"/>
                </a:moveTo>
                <a:cubicBezTo>
                  <a:pt x="433967" y="25839"/>
                  <a:pt x="314412" y="-24085"/>
                  <a:pt x="222447" y="12701"/>
                </a:cubicBezTo>
                <a:cubicBezTo>
                  <a:pt x="130482" y="49487"/>
                  <a:pt x="14868" y="209770"/>
                  <a:pt x="1730" y="296480"/>
                </a:cubicBezTo>
                <a:cubicBezTo>
                  <a:pt x="-11408" y="383190"/>
                  <a:pt x="51654" y="540846"/>
                  <a:pt x="143619" y="532963"/>
                </a:cubicBezTo>
                <a:cubicBezTo>
                  <a:pt x="235584" y="525080"/>
                  <a:pt x="394553" y="387131"/>
                  <a:pt x="553523" y="24918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pic>
        <p:nvPicPr>
          <p:cNvPr id="31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20" y="3556000"/>
            <a:ext cx="684280" cy="68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Freeform 53"/>
          <p:cNvSpPr/>
          <p:nvPr/>
        </p:nvSpPr>
        <p:spPr>
          <a:xfrm>
            <a:off x="2220311" y="1651000"/>
            <a:ext cx="3093434" cy="315406"/>
          </a:xfrm>
          <a:custGeom>
            <a:avLst/>
            <a:gdLst>
              <a:gd name="connsiteX0" fmla="*/ 0 w 3957145"/>
              <a:gd name="connsiteY0" fmla="*/ 378487 h 378487"/>
              <a:gd name="connsiteX1" fmla="*/ 2065283 w 3957145"/>
              <a:gd name="connsiteY1" fmla="*/ 114 h 378487"/>
              <a:gd name="connsiteX2" fmla="*/ 3957145 w 3957145"/>
              <a:gd name="connsiteY2" fmla="*/ 346956 h 37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7145" h="378487">
                <a:moveTo>
                  <a:pt x="0" y="378487"/>
                </a:moveTo>
                <a:cubicBezTo>
                  <a:pt x="702879" y="191928"/>
                  <a:pt x="1405759" y="5369"/>
                  <a:pt x="2065283" y="114"/>
                </a:cubicBezTo>
                <a:cubicBezTo>
                  <a:pt x="2724807" y="-5141"/>
                  <a:pt x="3340976" y="170907"/>
                  <a:pt x="3957145" y="34695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3" name="Multiply 54"/>
          <p:cNvSpPr/>
          <p:nvPr/>
        </p:nvSpPr>
        <p:spPr>
          <a:xfrm>
            <a:off x="4766627" y="1651000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4" name="Freeform 58"/>
          <p:cNvSpPr/>
          <p:nvPr/>
        </p:nvSpPr>
        <p:spPr>
          <a:xfrm>
            <a:off x="3556000" y="3427631"/>
            <a:ext cx="3037498" cy="636369"/>
          </a:xfrm>
          <a:custGeom>
            <a:avLst/>
            <a:gdLst>
              <a:gd name="connsiteX0" fmla="*/ 3452648 w 3452648"/>
              <a:gd name="connsiteY0" fmla="*/ 151360 h 671623"/>
              <a:gd name="connsiteX1" fmla="*/ 1340069 w 3452648"/>
              <a:gd name="connsiteY1" fmla="*/ 9471 h 671623"/>
              <a:gd name="connsiteX2" fmla="*/ 1182414 w 3452648"/>
              <a:gd name="connsiteY2" fmla="*/ 387843 h 671623"/>
              <a:gd name="connsiteX3" fmla="*/ 0 w 3452648"/>
              <a:gd name="connsiteY3" fmla="*/ 671623 h 67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2648" h="671623">
                <a:moveTo>
                  <a:pt x="3452648" y="151360"/>
                </a:moveTo>
                <a:cubicBezTo>
                  <a:pt x="2585544" y="60708"/>
                  <a:pt x="1718441" y="-29943"/>
                  <a:pt x="1340069" y="9471"/>
                </a:cubicBezTo>
                <a:cubicBezTo>
                  <a:pt x="961697" y="48885"/>
                  <a:pt x="1405759" y="277484"/>
                  <a:pt x="1182414" y="387843"/>
                </a:cubicBezTo>
                <a:cubicBezTo>
                  <a:pt x="959069" y="498202"/>
                  <a:pt x="479534" y="584912"/>
                  <a:pt x="0" y="671623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black"/>
              </a:solidFill>
            </a:endParaRPr>
          </a:p>
        </p:txBody>
      </p:sp>
      <p:sp>
        <p:nvSpPr>
          <p:cNvPr id="35" name="Multiply 59"/>
          <p:cNvSpPr/>
          <p:nvPr/>
        </p:nvSpPr>
        <p:spPr>
          <a:xfrm>
            <a:off x="3647069" y="3842749"/>
            <a:ext cx="360000" cy="360000"/>
          </a:xfrm>
          <a:prstGeom prst="mathMultiply">
            <a:avLst>
              <a:gd name="adj1" fmla="val 6110"/>
            </a:avLst>
          </a:prstGeom>
          <a:solidFill>
            <a:srgbClr val="FF0066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prstClr val="white"/>
              </a:solidFill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37A36C30-1A99-DC4C-A225-58A12041D49F}"/>
              </a:ext>
            </a:extLst>
          </p:cNvPr>
          <p:cNvSpPr/>
          <p:nvPr/>
        </p:nvSpPr>
        <p:spPr>
          <a:xfrm>
            <a:off x="5436096" y="33241"/>
            <a:ext cx="3631704" cy="92236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60000" bIns="30000">
            <a:spAutoFit/>
          </a:bodyPr>
          <a:lstStyle/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accepted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V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accepted value of </a:t>
            </a: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a</a:t>
            </a:r>
            <a:endParaRPr lang="en-US" altLang="zh-CN" sz="14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h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highest proposal number seen</a:t>
            </a:r>
          </a:p>
          <a:p>
            <a:pPr marL="223564" indent="-223564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M</a:t>
            </a:r>
            <a:r>
              <a:rPr lang="en-US" altLang="zh-CN" sz="1400" b="1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n</a:t>
            </a:r>
            <a:r>
              <a:rPr lang="en-US" altLang="zh-CN" sz="1400" dirty="0">
                <a:solidFill>
                  <a:prstClr val="black"/>
                </a:solidFill>
                <a:latin typeface="Eras Medium ITC" pitchFamily="34" charset="0"/>
                <a:ea typeface="ＭＳ Ｐゴシック" charset="-128"/>
              </a:rPr>
              <a:t>: my proposal number</a:t>
            </a:r>
          </a:p>
        </p:txBody>
      </p:sp>
    </p:spTree>
    <p:extLst>
      <p:ext uri="{BB962C8B-B14F-4D97-AF65-F5344CB8AC3E}">
        <p14:creationId xmlns:p14="http://schemas.microsoft.com/office/powerpoint/2010/main" val="108319000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Could Go Wrong?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Process fails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Majority does not include it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When process restarts, it uses log to retrieve a past decision (if any) and past-seen ballot ids. Tries to know of past decisions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Leader fails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Start another round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Messages dropped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If too flaky, just start another round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Protocol may never end – tough luck!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Impossibility result not violated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If things go well sometime in the future, consensus reached</a:t>
            </a:r>
          </a:p>
        </p:txBody>
      </p:sp>
    </p:spTree>
    <p:extLst>
      <p:ext uri="{BB962C8B-B14F-4D97-AF65-F5344CB8AC3E}">
        <p14:creationId xmlns:p14="http://schemas.microsoft.com/office/powerpoint/2010/main" val="4465915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363272" cy="431800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allows us to ensure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consistent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(total)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ordering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over a set of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events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a group of nodes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Events = commands / actions / state updates</a:t>
            </a:r>
          </a:p>
          <a:p>
            <a:pPr marL="34394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333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Each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machine will have the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latest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state or </a:t>
            </a:r>
            <a:b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previous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version of the state</a:t>
            </a:r>
          </a:p>
        </p:txBody>
      </p:sp>
    </p:spTree>
    <p:extLst>
      <p:ext uri="{BB962C8B-B14F-4D97-AF65-F5344CB8AC3E}">
        <p14:creationId xmlns:p14="http://schemas.microsoft.com/office/powerpoint/2010/main" val="16921954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Summary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457200" y="1206500"/>
            <a:ext cx="8579296" cy="4171280"/>
          </a:xfrm>
        </p:spPr>
        <p:txBody>
          <a:bodyPr>
            <a:normAutofit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make a </a:t>
            </a: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change</a:t>
            </a:r>
            <a:r>
              <a:rPr lang="en-US" altLang="zh-CN" sz="2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the system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Tell 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proposer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the </a:t>
            </a:r>
            <a:r>
              <a:rPr lang="en-US" altLang="zh-TW" sz="20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(NOTE: these requests may occur </a:t>
            </a:r>
            <a:r>
              <a:rPr lang="en-US" altLang="zh-TW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concurrently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2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leader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picks its next highest ID and asks proposal to all 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with that ID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TW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3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When the majority of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acceptors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accept the </a:t>
            </a:r>
            <a:r>
              <a:rPr lang="en-US" altLang="zh-TW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proposal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accepted </a:t>
            </a:r>
            <a:r>
              <a:rPr lang="en-US" altLang="zh-TW" sz="20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event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are sent to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learners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learners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do event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(e.g., update system state)</a:t>
            </a:r>
            <a:endParaRPr lang="en-US" altLang="zh-TW" sz="20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86956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Paxos</a:t>
            </a:r>
            <a:r>
              <a:rPr lang="en-US" altLang="zh-CN" dirty="0"/>
              <a:t> for RSM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07504" y="1165944"/>
            <a:ext cx="8928992" cy="4318000"/>
          </a:xfrm>
        </p:spPr>
        <p:txBody>
          <a:bodyPr>
            <a:normAutofit fontScale="92500" lnSpcReduction="10000"/>
          </a:bodyPr>
          <a:lstStyle/>
          <a:p>
            <a:pPr marL="367756" indent="-320133">
              <a:buClr>
                <a:srgbClr val="FF0066"/>
              </a:buClr>
              <a:buNone/>
            </a:pP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Fault-tolerant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RSM requires </a:t>
            </a:r>
            <a:r>
              <a:rPr lang="en-US" altLang="zh-CN" sz="3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consistent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replica </a:t>
            </a: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  <a:endParaRPr lang="en-US" altLang="zh-CN" sz="3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View: &lt;primary, backups&gt; (e.g., </a:t>
            </a:r>
            <a:r>
              <a:rPr lang="en-US" altLang="zh-TW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&lt;node1, node2&gt;</a:t>
            </a: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altLang="zh-TW" sz="1333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 </a:t>
            </a: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active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nodes must agree on the sequence of </a:t>
            </a:r>
            <a:r>
              <a:rPr lang="en-US" altLang="zh-CN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  <a:r>
              <a:rPr lang="en-US" altLang="zh-CN" sz="26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changes </a:t>
            </a: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&lt;vid-1, primary, backups&gt;, . . .</a:t>
            </a:r>
          </a:p>
          <a:p>
            <a:pPr marL="367756" indent="-320133">
              <a:buClr>
                <a:srgbClr val="FF0066"/>
              </a:buClr>
              <a:buNone/>
            </a:pPr>
            <a:endParaRPr lang="en-US" altLang="zh-CN" sz="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67756" indent="-320133">
              <a:buClr>
                <a:srgbClr val="FF0066"/>
              </a:buClr>
              <a:buNone/>
            </a:pP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Use </a:t>
            </a:r>
            <a:r>
              <a:rPr lang="en-US" altLang="zh-CN" sz="3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3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agree on the </a:t>
            </a:r>
            <a:r>
              <a:rPr lang="en-US" altLang="zh-C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&lt;primary,</a:t>
            </a:r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backups&gt;</a:t>
            </a:r>
            <a:endParaRPr lang="en-US" altLang="zh-CN" sz="3000" b="1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748741" lvl="2" indent="-380985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Each Paxos instance agree to a single </a:t>
            </a:r>
            <a:r>
              <a:rPr lang="en-US" altLang="zh-TW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view</a:t>
            </a:r>
          </a:p>
          <a:p>
            <a:pPr marL="367756" lvl="2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(</a:t>
            </a:r>
            <a:r>
              <a:rPr lang="en-US" altLang="zh-TW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e.g., </a:t>
            </a:r>
            <a:r>
              <a:rPr lang="en-US" altLang="zh-TW" sz="20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&lt;2, Node1, Node2&gt;</a:t>
            </a:r>
            <a:r>
              <a:rPr lang="en-US" altLang="zh-TW" sz="2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31987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CAP Theorem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6461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Amazon has two zones: US and Euro</a:t>
            </a:r>
          </a:p>
          <a:p>
            <a:pPr lvl="1"/>
            <a:r>
              <a:rPr lang="en-US" altLang="zh-CN" sz="2400" dirty="0"/>
              <a:t>All US users connect to the US zone</a:t>
            </a:r>
          </a:p>
          <a:p>
            <a:pPr lvl="1"/>
            <a:r>
              <a:rPr lang="en-US" altLang="zh-CN" sz="2400" dirty="0"/>
              <a:t>All Euro users connect to the Euro zone</a:t>
            </a:r>
          </a:p>
          <a:p>
            <a:r>
              <a:rPr lang="en-US" altLang="zh-CN" sz="2800" dirty="0"/>
              <a:t>Define </a:t>
            </a:r>
            <a:r>
              <a:rPr lang="en-US" altLang="zh-CN" sz="2800" b="1" dirty="0"/>
              <a:t>Availability</a:t>
            </a:r>
            <a:r>
              <a:rPr lang="en-US" altLang="zh-CN" sz="2800" dirty="0"/>
              <a:t> and </a:t>
            </a:r>
            <a:r>
              <a:rPr lang="en-US" altLang="zh-CN" sz="2800" b="1" dirty="0"/>
              <a:t>Consistency</a:t>
            </a:r>
          </a:p>
          <a:p>
            <a:pPr lvl="1"/>
            <a:r>
              <a:rPr lang="en-US" altLang="zh-CN" sz="2400" b="1" dirty="0"/>
              <a:t>C</a:t>
            </a:r>
            <a:r>
              <a:rPr lang="en-US" altLang="zh-CN" sz="2400" dirty="0"/>
              <a:t>: all users see the actual number of items</a:t>
            </a:r>
          </a:p>
          <a:p>
            <a:pPr lvl="2"/>
            <a:r>
              <a:rPr lang="en-US" altLang="zh-CN" sz="2000" dirty="0"/>
              <a:t>Not-C: users see 1 item left, but actually is 0</a:t>
            </a:r>
          </a:p>
          <a:p>
            <a:pPr lvl="1"/>
            <a:r>
              <a:rPr lang="en-US" altLang="zh-CN" sz="2400" b="1" dirty="0"/>
              <a:t>A</a:t>
            </a:r>
            <a:r>
              <a:rPr lang="en-US" altLang="zh-CN" sz="2400" dirty="0"/>
              <a:t>: all users can buy items at any time (if there're some)</a:t>
            </a:r>
          </a:p>
          <a:p>
            <a:pPr lvl="2"/>
            <a:r>
              <a:rPr lang="en-US" altLang="zh-CN" sz="2000" dirty="0"/>
              <a:t>Not-A: users might get "cannot buy now, please wait and retry"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4079622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CAP Theorem: 2 out of 3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sz="2000" b="1" dirty="0">
                <a:solidFill>
                  <a:schemeClr val="accent2"/>
                </a:solidFill>
              </a:rPr>
              <a:t>Consistency</a:t>
            </a:r>
            <a:r>
              <a:rPr lang="en-US" altLang="zh-CN" sz="2000" dirty="0"/>
              <a:t> (all nodes see the same data at the same time)</a:t>
            </a:r>
          </a:p>
          <a:p>
            <a:pPr lvl="1"/>
            <a:r>
              <a:rPr lang="en-US" altLang="zh-CN" sz="2000" b="1" dirty="0">
                <a:solidFill>
                  <a:schemeClr val="accent2"/>
                </a:solidFill>
              </a:rPr>
              <a:t>Availability</a:t>
            </a:r>
            <a:r>
              <a:rPr lang="en-US" altLang="zh-CN" sz="2000" dirty="0"/>
              <a:t> (a guarantee that every request receives a response about whether it succeeded or failed)</a:t>
            </a:r>
          </a:p>
          <a:p>
            <a:pPr lvl="1"/>
            <a:r>
              <a:rPr lang="en-US" altLang="zh-CN" sz="2000" b="1" dirty="0">
                <a:solidFill>
                  <a:schemeClr val="accent2"/>
                </a:solidFill>
              </a:rPr>
              <a:t>Partition tolerance </a:t>
            </a:r>
            <a:r>
              <a:rPr lang="en-US" altLang="zh-CN" sz="2000" dirty="0"/>
              <a:t>(the system continues to operate despite arbitrary message loss or failure of part of the system)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254366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Partition Tolerance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"</a:t>
            </a:r>
            <a:r>
              <a:rPr lang="en-US" altLang="zh-CN" sz="2400" b="1" dirty="0"/>
              <a:t>P</a:t>
            </a:r>
            <a:r>
              <a:rPr lang="en-US" altLang="zh-CN" sz="2400" dirty="0"/>
              <a:t>" is usually a reality</a:t>
            </a:r>
          </a:p>
          <a:p>
            <a:pPr lvl="1"/>
            <a:r>
              <a:rPr lang="en-US" altLang="zh-CN" sz="2000" dirty="0"/>
              <a:t>You can never count on the network connectivity</a:t>
            </a:r>
          </a:p>
          <a:p>
            <a:r>
              <a:rPr lang="en-US" altLang="zh-CN" sz="2400" b="1" dirty="0"/>
              <a:t>AP</a:t>
            </a:r>
            <a:r>
              <a:rPr lang="en-US" altLang="zh-CN" sz="2400" dirty="0"/>
              <a:t>: sacrifice C</a:t>
            </a:r>
          </a:p>
          <a:p>
            <a:pPr lvl="1"/>
            <a:r>
              <a:rPr lang="en-US" altLang="zh-CN" sz="2000" dirty="0"/>
              <a:t>If you are selling books, and cannot deliver a book your customer ordered</a:t>
            </a:r>
          </a:p>
          <a:p>
            <a:pPr lvl="1"/>
            <a:r>
              <a:rPr lang="en-US" altLang="zh-CN" sz="2000" dirty="0"/>
              <a:t>Maybe just an apology and a small gift coupon</a:t>
            </a:r>
          </a:p>
          <a:p>
            <a:r>
              <a:rPr lang="en-US" altLang="zh-CN" sz="2400" b="1" dirty="0"/>
              <a:t>CP</a:t>
            </a:r>
            <a:r>
              <a:rPr lang="en-US" altLang="zh-CN" sz="2400" dirty="0"/>
              <a:t>: sacrifice A</a:t>
            </a:r>
          </a:p>
          <a:p>
            <a:pPr lvl="1"/>
            <a:r>
              <a:rPr lang="en-US" altLang="zh-CN" sz="2000" dirty="0"/>
              <a:t>If you are selling airplane ticket but cannot deliver</a:t>
            </a:r>
          </a:p>
          <a:p>
            <a:pPr lvl="1"/>
            <a:r>
              <a:rPr lang="en-US" altLang="zh-CN" sz="2000" dirty="0"/>
              <a:t>Customer may sue you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463787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Not a Binary Decision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Example: a CP system does not mean no "A" at all during network partition</a:t>
            </a:r>
          </a:p>
          <a:p>
            <a:pPr lvl="1"/>
            <a:r>
              <a:rPr lang="en-US" altLang="zh-CN" dirty="0"/>
              <a:t>If the Euro zone and US zone are disconnected, the US zone can still keep available</a:t>
            </a:r>
          </a:p>
          <a:p>
            <a:pPr lvl="1"/>
            <a:r>
              <a:rPr lang="en-US" altLang="zh-CN" dirty="0"/>
              <a:t>Only the Euro zone is not available</a:t>
            </a:r>
          </a:p>
          <a:p>
            <a:pPr lvl="1"/>
            <a:r>
              <a:rPr lang="en-US" altLang="zh-CN" dirty="0"/>
              <a:t>When the network connects again, apply US zone data to Euro zone for consistency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1313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70" y="0"/>
            <a:ext cx="656126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9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11054</TotalTime>
  <Words>5048</Words>
  <Application>Microsoft Macintosh PowerPoint</Application>
  <PresentationFormat>全屏显示(16:10)</PresentationFormat>
  <Paragraphs>849</Paragraphs>
  <Slides>85</Slides>
  <Notes>9</Notes>
  <HiddenSlides>3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85</vt:i4>
      </vt:variant>
    </vt:vector>
  </HeadingPairs>
  <TitlesOfParts>
    <vt:vector size="95" baseType="lpstr">
      <vt:lpstr>DengXian</vt:lpstr>
      <vt:lpstr>DengXian</vt:lpstr>
      <vt:lpstr>Arial</vt:lpstr>
      <vt:lpstr>Calibri</vt:lpstr>
      <vt:lpstr>Candara</vt:lpstr>
      <vt:lpstr>Consolas</vt:lpstr>
      <vt:lpstr>Eras Medium ITC</vt:lpstr>
      <vt:lpstr>Tahoma</vt:lpstr>
      <vt:lpstr>Verdana</vt:lpstr>
      <vt:lpstr>Office 主题​​</vt:lpstr>
      <vt:lpstr>RSM &amp; PAXOS</vt:lpstr>
      <vt:lpstr>Replication Consistency</vt:lpstr>
      <vt:lpstr>Optimistic Replication</vt:lpstr>
      <vt:lpstr>Consistency of Distributed Files</vt:lpstr>
      <vt:lpstr>Use of Time in Computer Systems</vt:lpstr>
      <vt:lpstr>File Reconciliation with Timestamps</vt:lpstr>
      <vt:lpstr>File Reconciliation with Timestamps</vt:lpstr>
      <vt:lpstr>File Reconciliation with Timestamps</vt:lpstr>
      <vt:lpstr>Time Measuring</vt:lpstr>
      <vt:lpstr>Time Measuring</vt:lpstr>
      <vt:lpstr>Time Measuring</vt:lpstr>
      <vt:lpstr>Clock Synchronizing</vt:lpstr>
      <vt:lpstr>Clock Synchronizing</vt:lpstr>
      <vt:lpstr>Estimating Network Latency</vt:lpstr>
      <vt:lpstr>Clock Synchronizing</vt:lpstr>
      <vt:lpstr>Slew Time</vt:lpstr>
      <vt:lpstr>Improving Time Precision</vt:lpstr>
      <vt:lpstr>Vector Timestamps</vt:lpstr>
      <vt:lpstr>Vector Timestamps</vt:lpstr>
      <vt:lpstr>Pessimistic replication</vt:lpstr>
      <vt:lpstr>Pessimistic Replication</vt:lpstr>
      <vt:lpstr>Single-copy Consistency</vt:lpstr>
      <vt:lpstr>Replicating a Server</vt:lpstr>
      <vt:lpstr>Handling Network Partitions</vt:lpstr>
      <vt:lpstr>Quorum</vt:lpstr>
      <vt:lpstr>Quorum</vt:lpstr>
      <vt:lpstr>Simple Implementation: Replicated Logs</vt:lpstr>
      <vt:lpstr>Handling Network Partitions</vt:lpstr>
      <vt:lpstr>Handling Network Partitions</vt:lpstr>
      <vt:lpstr>RSM</vt:lpstr>
      <vt:lpstr>RSM: Replicated State Machines</vt:lpstr>
      <vt:lpstr>PowerPoint 演示文稿</vt:lpstr>
      <vt:lpstr>PowerPoint 演示文稿</vt:lpstr>
      <vt:lpstr>PowerPoint 演示文稿</vt:lpstr>
      <vt:lpstr>RSM: Replicated State Machines</vt:lpstr>
      <vt:lpstr>Primary/Backup Model</vt:lpstr>
      <vt:lpstr>What if Primary Fails?</vt:lpstr>
      <vt:lpstr>Primary/Backup Model</vt:lpstr>
      <vt:lpstr>Primary/Backup Model</vt:lpstr>
      <vt:lpstr>Primary/Backup Model</vt:lpstr>
      <vt:lpstr>Multiple Coordinators + the Network = Problems </vt:lpstr>
      <vt:lpstr>Multiple Coordinators + the Network = Problems </vt:lpstr>
      <vt:lpstr>View Server</vt:lpstr>
      <vt:lpstr>View Server</vt:lpstr>
      <vt:lpstr>View Server</vt:lpstr>
      <vt:lpstr>Failure of Primary</vt:lpstr>
      <vt:lpstr>Failure of Primary</vt:lpstr>
      <vt:lpstr>Facing Network Partitions</vt:lpstr>
      <vt:lpstr>Network Partitions</vt:lpstr>
      <vt:lpstr>Network Partitions</vt:lpstr>
      <vt:lpstr>Network Partitions</vt:lpstr>
      <vt:lpstr>Consider S1 being Partitioned from the VS</vt:lpstr>
      <vt:lpstr>PowerPoint 演示文稿</vt:lpstr>
      <vt:lpstr>Paxos</vt:lpstr>
      <vt:lpstr>Leslie Lamport</vt:lpstr>
      <vt:lpstr>Paxos</vt:lpstr>
      <vt:lpstr>Paxos Players</vt:lpstr>
      <vt:lpstr>General Approach</vt:lpstr>
      <vt:lpstr>Political Science 101</vt:lpstr>
      <vt:lpstr>Paxos in Action: Phase 0</vt:lpstr>
      <vt:lpstr>Paxos in Action: Phase 1a (Prepare)</vt:lpstr>
      <vt:lpstr>Paxos in Action: Phase 1b (Prepare)</vt:lpstr>
      <vt:lpstr>Paxos in Action: Phase 2a (Accept)</vt:lpstr>
      <vt:lpstr>Paxos in Action: Phase 2b (Accept)</vt:lpstr>
      <vt:lpstr>Paxos in Action: Phase 3 (Learn)</vt:lpstr>
      <vt:lpstr>Paxos Setup</vt:lpstr>
      <vt:lpstr>Paxos Pseudo-code</vt:lpstr>
      <vt:lpstr>Paxos Pseudo-code</vt:lpstr>
      <vt:lpstr>Paxos Pseudo-code</vt:lpstr>
      <vt:lpstr>Paxos Pseudo-code</vt:lpstr>
      <vt:lpstr>Inside of Paxos</vt:lpstr>
      <vt:lpstr>Inside of Paxos</vt:lpstr>
      <vt:lpstr>Question</vt:lpstr>
      <vt:lpstr>Question</vt:lpstr>
      <vt:lpstr>Question</vt:lpstr>
      <vt:lpstr>What Could Go Wrong?</vt:lpstr>
      <vt:lpstr>Paxos Summary</vt:lpstr>
      <vt:lpstr>Paxos Summary</vt:lpstr>
      <vt:lpstr>Paxos for RSM</vt:lpstr>
      <vt:lpstr>The CAP Theorem</vt:lpstr>
      <vt:lpstr>An Example</vt:lpstr>
      <vt:lpstr>The CAP Theorem: 2 out of 3</vt:lpstr>
      <vt:lpstr>Partition Tolerance</vt:lpstr>
      <vt:lpstr>Not a Binary Decision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283</cp:revision>
  <cp:lastPrinted>2016-06-13T07:55:34Z</cp:lastPrinted>
  <dcterms:created xsi:type="dcterms:W3CDTF">2017-05-12T06:55:38Z</dcterms:created>
  <dcterms:modified xsi:type="dcterms:W3CDTF">2019-11-21T01:45:19Z</dcterms:modified>
</cp:coreProperties>
</file>